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0" r:id="rId5"/>
    <p:sldId id="261" r:id="rId6"/>
    <p:sldId id="258" r:id="rId7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FF"/>
    <a:srgbClr val="00FF00"/>
    <a:srgbClr val="99F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48" d="100"/>
          <a:sy n="48" d="100"/>
        </p:scale>
        <p:origin x="23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1BC-D04B-43AE-A7E4-AB3AB9FF68B5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B8F5-40FA-4F1D-A02D-CEC360604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3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1BC-D04B-43AE-A7E4-AB3AB9FF68B5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B8F5-40FA-4F1D-A02D-CEC360604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981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1BC-D04B-43AE-A7E4-AB3AB9FF68B5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B8F5-40FA-4F1D-A02D-CEC360604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89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1BC-D04B-43AE-A7E4-AB3AB9FF68B5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B8F5-40FA-4F1D-A02D-CEC360604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23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1BC-D04B-43AE-A7E4-AB3AB9FF68B5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B8F5-40FA-4F1D-A02D-CEC360604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29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1BC-D04B-43AE-A7E4-AB3AB9FF68B5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B8F5-40FA-4F1D-A02D-CEC360604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05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1BC-D04B-43AE-A7E4-AB3AB9FF68B5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B8F5-40FA-4F1D-A02D-CEC360604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26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1BC-D04B-43AE-A7E4-AB3AB9FF68B5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B8F5-40FA-4F1D-A02D-CEC360604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14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1BC-D04B-43AE-A7E4-AB3AB9FF68B5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B8F5-40FA-4F1D-A02D-CEC360604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86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1BC-D04B-43AE-A7E4-AB3AB9FF68B5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B8F5-40FA-4F1D-A02D-CEC360604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38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1BC-D04B-43AE-A7E4-AB3AB9FF68B5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B8F5-40FA-4F1D-A02D-CEC360604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7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7091BC-D04B-43AE-A7E4-AB3AB9FF68B5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47B8F5-40FA-4F1D-A02D-CEC360604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17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jp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jp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B9B4756-177D-A946-59E9-6A8E18CD5B80}"/>
              </a:ext>
            </a:extLst>
          </p:cNvPr>
          <p:cNvSpPr txBox="1"/>
          <p:nvPr/>
        </p:nvSpPr>
        <p:spPr>
          <a:xfrm>
            <a:off x="78812" y="-15929"/>
            <a:ext cx="31481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都筑地区センター　わくわく広場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1D1F132-83BC-BD6B-49A7-CAEA5B0A10A9}"/>
              </a:ext>
            </a:extLst>
          </p:cNvPr>
          <p:cNvSpPr txBox="1"/>
          <p:nvPr/>
        </p:nvSpPr>
        <p:spPr>
          <a:xfrm>
            <a:off x="47697" y="3122404"/>
            <a:ext cx="7522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日時　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令和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7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年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9/7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・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9/21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・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10/5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・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10/19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・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11/2</a:t>
            </a:r>
          </a:p>
          <a:p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　　・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11/16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・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11/30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・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12/7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全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8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回（予備日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12/21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）　</a:t>
            </a:r>
            <a:endParaRPr kumimoji="1" lang="en-US" altLang="ja-JP" sz="2000" b="1" dirty="0">
              <a:solidFill>
                <a:srgbClr val="FF0066"/>
              </a:solidFill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いずれも第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・第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3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・第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5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日曜日　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10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時から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11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時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30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8FF68B8-56FF-5B16-F33C-508A0F524740}"/>
              </a:ext>
            </a:extLst>
          </p:cNvPr>
          <p:cNvSpPr txBox="1"/>
          <p:nvPr/>
        </p:nvSpPr>
        <p:spPr>
          <a:xfrm>
            <a:off x="286409" y="4215745"/>
            <a:ext cx="6501023" cy="344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講　師　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賀山　祐介　氏</a:t>
            </a:r>
            <a:endParaRPr kumimoji="1" lang="en-US" altLang="ja-JP" sz="1400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2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　　　（元劇団四季団員　</a:t>
            </a:r>
            <a:r>
              <a:rPr kumimoji="1" lang="en-US" altLang="ja-JP" sz="12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NPO</a:t>
            </a:r>
            <a:r>
              <a:rPr kumimoji="1" lang="ja-JP" altLang="en-US" sz="12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芸術で人々をつなぐ</a:t>
            </a:r>
            <a:r>
              <a:rPr kumimoji="1" lang="en-US" altLang="ja-JP" sz="1200" dirty="0" err="1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PowWow</a:t>
            </a:r>
            <a:r>
              <a:rPr kumimoji="1" lang="ja-JP" altLang="en-US" sz="12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代表理事）</a:t>
            </a:r>
            <a:endParaRPr kumimoji="1" lang="en-US" altLang="ja-JP" sz="1200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400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場　所　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都筑センター １階　機能回復訓練室または　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2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階　大会議室</a:t>
            </a:r>
            <a:endParaRPr kumimoji="1" lang="en-US" altLang="ja-JP" sz="1400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400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対　象　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横浜市内在住、在学の小学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年生～小学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6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年生の方</a:t>
            </a:r>
            <a:endParaRPr kumimoji="1" lang="en-US" altLang="ja-JP" sz="1400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400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定　員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20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人（定員を超える応募があった場合は抽選となります）</a:t>
            </a:r>
            <a:endParaRPr kumimoji="1" lang="en-US" altLang="ja-JP" sz="1400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400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参加費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3,000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円（全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8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回分）</a:t>
            </a:r>
            <a:endParaRPr kumimoji="1" lang="en-US" altLang="ja-JP" sz="1400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400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持ち物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筆記用具・室内履き（上履き）・飲み物（水分補給用）</a:t>
            </a:r>
            <a:endParaRPr kumimoji="1" lang="en-US" altLang="ja-JP" sz="1400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400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申込み　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令和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7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年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8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月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11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日（月）～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8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月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24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日（日）</a:t>
            </a:r>
            <a:endParaRPr kumimoji="1" lang="en-US" altLang="ja-JP" sz="1400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　　　二次元コードから申込（来館・電話での申し込みは出来ません）</a:t>
            </a:r>
            <a:endParaRPr kumimoji="1" lang="en-US" altLang="ja-JP" sz="1400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　　　　　　　　</a:t>
            </a:r>
            <a:r>
              <a:rPr kumimoji="1" lang="ja-JP" altLang="en-US" sz="12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</a:t>
            </a:r>
            <a:r>
              <a:rPr lang="en-US" altLang="ja-JP" sz="12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https://forms.office.com/r/WwB0CqNbHw</a:t>
            </a:r>
            <a:endParaRPr lang="en-US" altLang="ja-JP" sz="1200" kern="100" dirty="0">
              <a:solidFill>
                <a:srgbClr val="025C5F"/>
              </a:solidFill>
              <a:effectLst/>
              <a:latin typeface="07やさしさゴシック" panose="02000600000000000000" pitchFamily="2" charset="-128"/>
              <a:ea typeface="07やさしさゴシック" panose="02000600000000000000" pitchFamily="2" charset="-128"/>
              <a:cs typeface="Times New Roman" panose="02020603050405020304" pitchFamily="18" charset="0"/>
            </a:endParaRPr>
          </a:p>
          <a:p>
            <a:r>
              <a:rPr lang="ja-JP" altLang="en-US" b="1" kern="100" dirty="0">
                <a:solidFill>
                  <a:srgbClr val="025C5F"/>
                </a:solidFill>
                <a:latin typeface="Yu Gothic UI" panose="020B05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　　　　</a:t>
            </a:r>
            <a:r>
              <a:rPr kumimoji="1" lang="ja-JP" altLang="en-US" sz="1050" b="1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●申込期間内に定員に達しない場合は、申込期間を延長し、</a:t>
            </a:r>
            <a:endParaRPr kumimoji="1" lang="en-US" altLang="ja-JP" sz="1050" b="1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050" b="1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　　　　　　　　　　　　　　定員になり次第締め切りとさせていただきます。</a:t>
            </a:r>
          </a:p>
          <a:p>
            <a:endParaRPr lang="ja-JP" altLang="ja-JP" sz="1800" kern="100" dirty="0">
              <a:effectLst/>
              <a:latin typeface="07やさしさゴシック" panose="02000600000000000000" pitchFamily="2" charset="-128"/>
              <a:ea typeface="07やさしさゴシック" panose="02000600000000000000" pitchFamily="2" charset="-128"/>
              <a:cs typeface="Times New Roman" panose="02020603050405020304" pitchFamily="18" charset="0"/>
            </a:endParaRPr>
          </a:p>
          <a:p>
            <a:endParaRPr kumimoji="1" lang="en-US" altLang="ja-JP" sz="1200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764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　　　　　　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A78E818-228B-E2CC-8D22-6D4FA0530FBA}"/>
              </a:ext>
            </a:extLst>
          </p:cNvPr>
          <p:cNvSpPr txBox="1"/>
          <p:nvPr/>
        </p:nvSpPr>
        <p:spPr>
          <a:xfrm>
            <a:off x="1346951" y="7578128"/>
            <a:ext cx="1569976" cy="246221"/>
          </a:xfrm>
          <a:prstGeom prst="rect">
            <a:avLst/>
          </a:prstGeom>
          <a:solidFill>
            <a:schemeClr val="bg1"/>
          </a:solidFill>
          <a:ln>
            <a:solidFill>
              <a:srgbClr val="99FFCC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講師　賀山祐介　氏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C1DB9F4-3C40-C74F-E546-700F71F402DD}"/>
              </a:ext>
            </a:extLst>
          </p:cNvPr>
          <p:cNvSpPr txBox="1"/>
          <p:nvPr/>
        </p:nvSpPr>
        <p:spPr>
          <a:xfrm>
            <a:off x="1317765" y="7880348"/>
            <a:ext cx="2386210" cy="1384995"/>
          </a:xfrm>
          <a:prstGeom prst="rect">
            <a:avLst/>
          </a:prstGeom>
          <a:noFill/>
          <a:ln>
            <a:solidFill>
              <a:srgbClr val="99FFCC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プロフィール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ＮＰＯ法人芸術で人々をつなぐ</a:t>
            </a:r>
            <a:r>
              <a:rPr kumimoji="1" lang="en-US" altLang="ja-JP" sz="1050" dirty="0" err="1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PowWow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代表理事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元劇団四季団員（</a:t>
            </a:r>
            <a:r>
              <a:rPr kumimoji="1"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1998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年～</a:t>
            </a:r>
            <a:r>
              <a:rPr kumimoji="1"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2021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年）　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横浜市内で積極的に地域活動に取り組んでおられます。舞台の最前線で活躍した経験を生かしての、歌唱指導をいただきます。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162FFDA-639D-6DA9-4DDC-9CC20940D21C}"/>
              </a:ext>
            </a:extLst>
          </p:cNvPr>
          <p:cNvSpPr txBox="1"/>
          <p:nvPr/>
        </p:nvSpPr>
        <p:spPr>
          <a:xfrm>
            <a:off x="3693829" y="7411617"/>
            <a:ext cx="286974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問い合わせ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社会福祉法人　横浜市社会福祉協議会　横浜市都筑地区センター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住所：横浜市都筑区葛が谷２－１　　電話：０４５－９４１－８３８０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BE032565-41BC-0719-1FF8-EB3860BA3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04" y="8572846"/>
            <a:ext cx="665409" cy="67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 descr="QR コード&#10;&#10;自動的に生成された説明">
            <a:extLst>
              <a:ext uri="{FF2B5EF4-FFF2-40B4-BE49-F238E27FC236}">
                <a16:creationId xmlns:a16="http://schemas.microsoft.com/office/drawing/2014/main" id="{84D845D0-3873-4ACE-873D-98F6F1DF9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42" y="8452805"/>
            <a:ext cx="981772" cy="919692"/>
          </a:xfrm>
          <a:prstGeom prst="rect">
            <a:avLst/>
          </a:prstGeom>
          <a:ln>
            <a:noFill/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02C283F-D7AE-8AAC-1EE9-E7AF87BABE4F}"/>
              </a:ext>
            </a:extLst>
          </p:cNvPr>
          <p:cNvSpPr txBox="1"/>
          <p:nvPr/>
        </p:nvSpPr>
        <p:spPr>
          <a:xfrm>
            <a:off x="245330" y="9282724"/>
            <a:ext cx="63673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■お預かりした個人情報は、本事業以外で使用いたしません。</a:t>
            </a:r>
            <a:endParaRPr kumimoji="1"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■個人情報の取扱いについては、横浜市社会福祉協議会「個人情報保護に関する方針」に基づいて、</a:t>
            </a:r>
            <a:endParaRPr kumimoji="1"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適切にその管理をします。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9B6C064-4DC2-1C08-C4AB-D736D4026C12}"/>
              </a:ext>
            </a:extLst>
          </p:cNvPr>
          <p:cNvGrpSpPr/>
          <p:nvPr/>
        </p:nvGrpSpPr>
        <p:grpSpPr>
          <a:xfrm>
            <a:off x="78811" y="277663"/>
            <a:ext cx="6334629" cy="2826868"/>
            <a:chOff x="78811" y="277663"/>
            <a:chExt cx="6334629" cy="2826868"/>
          </a:xfrm>
        </p:grpSpPr>
        <p:pic>
          <p:nvPicPr>
            <p:cNvPr id="6" name="図 5" descr="おもちゃのブロックで作られた人形&#10;&#10;低い精度で自動的に生成された説明">
              <a:extLst>
                <a:ext uri="{FF2B5EF4-FFF2-40B4-BE49-F238E27FC236}">
                  <a16:creationId xmlns:a16="http://schemas.microsoft.com/office/drawing/2014/main" id="{D04B26D8-9347-1547-F1AE-A972EACD9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06040">
              <a:off x="5245153" y="321333"/>
              <a:ext cx="1168287" cy="781907"/>
            </a:xfrm>
            <a:prstGeom prst="rect">
              <a:avLst/>
            </a:prstGeom>
          </p:spPr>
        </p:pic>
        <p:pic>
          <p:nvPicPr>
            <p:cNvPr id="7" name="図 6" descr="おもちゃのブロックで作られた人形&#10;&#10;低い精度で自動的に生成された説明">
              <a:extLst>
                <a:ext uri="{FF2B5EF4-FFF2-40B4-BE49-F238E27FC236}">
                  <a16:creationId xmlns:a16="http://schemas.microsoft.com/office/drawing/2014/main" id="{3F368E16-B25A-B308-CE20-C1440F4FD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01205">
              <a:off x="5399241" y="2082149"/>
              <a:ext cx="939729" cy="895800"/>
            </a:xfrm>
            <a:prstGeom prst="rect">
              <a:avLst/>
            </a:prstGeom>
          </p:spPr>
        </p:pic>
        <p:pic>
          <p:nvPicPr>
            <p:cNvPr id="10" name="図 9" descr="おもちゃ, 人形, テーブル, 小さい が含まれている画像&#10;&#10;自動的に生成された説明">
              <a:extLst>
                <a:ext uri="{FF2B5EF4-FFF2-40B4-BE49-F238E27FC236}">
                  <a16:creationId xmlns:a16="http://schemas.microsoft.com/office/drawing/2014/main" id="{6F1BF939-5C8A-BC03-22C4-5E279D2A2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14923">
              <a:off x="56007" y="2065728"/>
              <a:ext cx="1022578" cy="976969"/>
            </a:xfrm>
            <a:prstGeom prst="rect">
              <a:avLst/>
            </a:prstGeom>
          </p:spPr>
        </p:pic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BBE1B8CE-5720-7801-9B8F-9A513F542725}"/>
                </a:ext>
              </a:extLst>
            </p:cNvPr>
            <p:cNvSpPr/>
            <p:nvPr/>
          </p:nvSpPr>
          <p:spPr>
            <a:xfrm>
              <a:off x="854873" y="397341"/>
              <a:ext cx="4731026" cy="248130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" name="図 1" descr="おもちゃのブロックで作られた人形&#10;&#10;低い精度で自動的に生成された説明">
              <a:extLst>
                <a:ext uri="{FF2B5EF4-FFF2-40B4-BE49-F238E27FC236}">
                  <a16:creationId xmlns:a16="http://schemas.microsoft.com/office/drawing/2014/main" id="{8508522E-0C9A-DA8A-9D19-B24A60FB9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5896">
              <a:off x="118666" y="450713"/>
              <a:ext cx="915775" cy="872966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AFE22915-C248-5B6C-8957-0E60CE7483C1}"/>
                </a:ext>
              </a:extLst>
            </p:cNvPr>
            <p:cNvSpPr/>
            <p:nvPr/>
          </p:nvSpPr>
          <p:spPr>
            <a:xfrm>
              <a:off x="2014700" y="2006113"/>
              <a:ext cx="2473317" cy="732936"/>
            </a:xfrm>
            <a:prstGeom prst="rect">
              <a:avLst/>
            </a:prstGeom>
            <a:noFill/>
          </p:spPr>
          <p:txBody>
            <a:bodyPr wrap="square" lIns="100806" tIns="50403" rIns="100806" bIns="50403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ja-JP" altLang="en-US" sz="6600" b="1" dirty="0">
                  <a:ln w="22225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こども</a:t>
              </a:r>
              <a:endParaRPr lang="en-US" altLang="ja-JP" sz="66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 algn="ctr"/>
              <a:endParaRPr lang="en-US" altLang="ja-JP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1FF05141-D6CB-0B90-0587-37839C4CA51D}"/>
                </a:ext>
              </a:extLst>
            </p:cNvPr>
            <p:cNvSpPr/>
            <p:nvPr/>
          </p:nvSpPr>
          <p:spPr>
            <a:xfrm>
              <a:off x="1230535" y="1290921"/>
              <a:ext cx="4114800" cy="839764"/>
            </a:xfrm>
            <a:prstGeom prst="rect">
              <a:avLst/>
            </a:prstGeom>
            <a:noFill/>
          </p:spPr>
          <p:txBody>
            <a:bodyPr wrap="square" lIns="100806" tIns="50403" rIns="100806" bIns="50403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ja-JP" altLang="en-US" sz="7200" b="1" dirty="0">
                  <a:ln w="22225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ミュージカル教室</a:t>
              </a:r>
              <a:endParaRPr lang="en-US" altLang="ja-JP" sz="72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/>
              <a:r>
                <a:rPr lang="ja-JP" altLang="en-US" sz="4000" b="1" dirty="0">
                  <a:ln w="22225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～秋コース～</a:t>
              </a:r>
              <a:endParaRPr lang="en-US" altLang="ja-JP" sz="40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25" name="グラフィックス 24" descr="音符 単色塗りつぶし">
              <a:extLst>
                <a:ext uri="{FF2B5EF4-FFF2-40B4-BE49-F238E27FC236}">
                  <a16:creationId xmlns:a16="http://schemas.microsoft.com/office/drawing/2014/main" id="{70A91FD5-61E7-01FE-2AC1-3C0FB4EBB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12501" y="277663"/>
              <a:ext cx="655796" cy="549499"/>
            </a:xfrm>
            <a:prstGeom prst="rect">
              <a:avLst/>
            </a:prstGeom>
          </p:spPr>
        </p:pic>
        <p:pic>
          <p:nvPicPr>
            <p:cNvPr id="26" name="グラフィックス 25" descr="音符 単色塗りつぶし">
              <a:extLst>
                <a:ext uri="{FF2B5EF4-FFF2-40B4-BE49-F238E27FC236}">
                  <a16:creationId xmlns:a16="http://schemas.microsoft.com/office/drawing/2014/main" id="{AE7D9AEF-4143-5038-9904-B5AF2D811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7143743">
              <a:off x="988672" y="1084907"/>
              <a:ext cx="530590" cy="633229"/>
            </a:xfrm>
            <a:prstGeom prst="rect">
              <a:avLst/>
            </a:prstGeom>
          </p:spPr>
        </p:pic>
        <p:pic>
          <p:nvPicPr>
            <p:cNvPr id="27" name="グラフィックス 26" descr="音符 単色塗りつぶし">
              <a:extLst>
                <a:ext uri="{FF2B5EF4-FFF2-40B4-BE49-F238E27FC236}">
                  <a16:creationId xmlns:a16="http://schemas.microsoft.com/office/drawing/2014/main" id="{E9A2CDCD-EFDB-AD2B-D454-EB3A177C0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4428412">
              <a:off x="4984269" y="1043182"/>
              <a:ext cx="549499" cy="655796"/>
            </a:xfrm>
            <a:prstGeom prst="rect">
              <a:avLst/>
            </a:prstGeom>
          </p:spPr>
        </p:pic>
        <p:pic>
          <p:nvPicPr>
            <p:cNvPr id="29" name="グラフィックス 28" descr="音符 単色塗りつぶし">
              <a:extLst>
                <a:ext uri="{FF2B5EF4-FFF2-40B4-BE49-F238E27FC236}">
                  <a16:creationId xmlns:a16="http://schemas.microsoft.com/office/drawing/2014/main" id="{B354CE94-B0C1-A19E-04C6-644F3D74A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583866" y="449503"/>
              <a:ext cx="548073" cy="459237"/>
            </a:xfrm>
            <a:prstGeom prst="rect">
              <a:avLst/>
            </a:prstGeom>
          </p:spPr>
        </p:pic>
        <p:pic>
          <p:nvPicPr>
            <p:cNvPr id="32" name="グラフィックス 31" descr="音符 単色塗りつぶし">
              <a:extLst>
                <a:ext uri="{FF2B5EF4-FFF2-40B4-BE49-F238E27FC236}">
                  <a16:creationId xmlns:a16="http://schemas.microsoft.com/office/drawing/2014/main" id="{9827ACA5-4A72-9FBA-E5E0-BAF801DF4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825018">
              <a:off x="4039004" y="2568762"/>
              <a:ext cx="639410" cy="535769"/>
            </a:xfrm>
            <a:prstGeom prst="rect">
              <a:avLst/>
            </a:prstGeom>
          </p:spPr>
        </p:pic>
      </p:grpSp>
      <p:pic>
        <p:nvPicPr>
          <p:cNvPr id="28" name="図 27" descr="白いシャツを着ている男はスーツを着ている男性&#10;&#10;自動的に生成された説明">
            <a:extLst>
              <a:ext uri="{FF2B5EF4-FFF2-40B4-BE49-F238E27FC236}">
                <a16:creationId xmlns:a16="http://schemas.microsoft.com/office/drawing/2014/main" id="{013C1771-11A9-D364-8B3D-B3EA9663B6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0" y="7775510"/>
            <a:ext cx="981773" cy="1196061"/>
          </a:xfrm>
          <a:prstGeom prst="ellipse">
            <a:avLst/>
          </a:prstGeom>
          <a:ln w="63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グラフィックス 8" descr="音符 単色塗りつぶし">
            <a:extLst>
              <a:ext uri="{FF2B5EF4-FFF2-40B4-BE49-F238E27FC236}">
                <a16:creationId xmlns:a16="http://schemas.microsoft.com/office/drawing/2014/main" id="{1650D9BA-1979-6622-7CE8-C538562AAA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573566">
            <a:off x="1949479" y="2401800"/>
            <a:ext cx="548073" cy="548073"/>
          </a:xfrm>
          <a:prstGeom prst="rect">
            <a:avLst/>
          </a:prstGeom>
        </p:spPr>
      </p:pic>
      <p:pic>
        <p:nvPicPr>
          <p:cNvPr id="12" name="グラフィックス 11" descr="音符 単色塗りつぶし">
            <a:extLst>
              <a:ext uri="{FF2B5EF4-FFF2-40B4-BE49-F238E27FC236}">
                <a16:creationId xmlns:a16="http://schemas.microsoft.com/office/drawing/2014/main" id="{31181EB1-6142-642D-C735-6F6E5DEC3F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25018">
            <a:off x="3211389" y="37927"/>
            <a:ext cx="639410" cy="639410"/>
          </a:xfrm>
          <a:prstGeom prst="rect">
            <a:avLst/>
          </a:prstGeom>
        </p:spPr>
      </p:pic>
      <p:sp>
        <p:nvSpPr>
          <p:cNvPr id="23" name="テキスト ボックス 11">
            <a:extLst>
              <a:ext uri="{FF2B5EF4-FFF2-40B4-BE49-F238E27FC236}">
                <a16:creationId xmlns:a16="http://schemas.microsoft.com/office/drawing/2014/main" id="{DEEA4CE9-701C-A50C-D9C4-C22F232821CD}"/>
              </a:ext>
            </a:extLst>
          </p:cNvPr>
          <p:cNvSpPr txBox="1"/>
          <p:nvPr/>
        </p:nvSpPr>
        <p:spPr>
          <a:xfrm>
            <a:off x="2039876" y="6805079"/>
            <a:ext cx="3978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●駐車場は台数が限られていますので、公共交通機関をご利用ください。</a:t>
            </a:r>
          </a:p>
        </p:txBody>
      </p:sp>
      <p:pic>
        <p:nvPicPr>
          <p:cNvPr id="1026" name="Picture 2" descr="&#10;こどもミュージカル教室　申込期間8/11（月）～8/24（日） 用 QR コード">
            <a:extLst>
              <a:ext uri="{FF2B5EF4-FFF2-40B4-BE49-F238E27FC236}">
                <a16:creationId xmlns:a16="http://schemas.microsoft.com/office/drawing/2014/main" id="{08E859F4-AF41-8F2C-DB52-8E7701330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6" y="6245871"/>
            <a:ext cx="1159887" cy="11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4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0D71C-D417-88C2-8830-DA72B04D9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B666025-8100-0F24-002A-4BDDA5051AA0}"/>
              </a:ext>
            </a:extLst>
          </p:cNvPr>
          <p:cNvSpPr txBox="1"/>
          <p:nvPr/>
        </p:nvSpPr>
        <p:spPr>
          <a:xfrm>
            <a:off x="78812" y="-15929"/>
            <a:ext cx="31481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都筑地区センター　わくわく広場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E908ACC-4184-091C-742F-6FC41408E1AD}"/>
              </a:ext>
            </a:extLst>
          </p:cNvPr>
          <p:cNvSpPr txBox="1"/>
          <p:nvPr/>
        </p:nvSpPr>
        <p:spPr>
          <a:xfrm>
            <a:off x="47697" y="3122404"/>
            <a:ext cx="7522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日時　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令和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7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年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9/7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・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9/21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・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10/5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・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10/19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・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11/2</a:t>
            </a:r>
          </a:p>
          <a:p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　　・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11/16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・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11/30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・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12/7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全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8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回（予備日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12/21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）　</a:t>
            </a:r>
            <a:endParaRPr kumimoji="1" lang="en-US" altLang="ja-JP" sz="2000" b="1" dirty="0">
              <a:solidFill>
                <a:srgbClr val="FF0066"/>
              </a:solidFill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いずれも第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・第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3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・第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5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日曜日　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10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時から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11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時</a:t>
            </a:r>
            <a:r>
              <a:rPr kumimoji="1" lang="en-US" altLang="ja-JP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30</a:t>
            </a:r>
            <a:r>
              <a:rPr kumimoji="1" lang="ja-JP" altLang="en-US" sz="20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512E3CD-89F0-9176-A1B4-16A7529257F8}"/>
              </a:ext>
            </a:extLst>
          </p:cNvPr>
          <p:cNvSpPr txBox="1"/>
          <p:nvPr/>
        </p:nvSpPr>
        <p:spPr>
          <a:xfrm>
            <a:off x="286409" y="4215745"/>
            <a:ext cx="6501023" cy="344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講　師　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賀山　祐介　氏</a:t>
            </a:r>
            <a:endParaRPr kumimoji="1" lang="en-US" altLang="ja-JP" sz="1400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2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　　　（元劇団四季団員　</a:t>
            </a:r>
            <a:r>
              <a:rPr kumimoji="1" lang="en-US" altLang="ja-JP" sz="12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NPO</a:t>
            </a:r>
            <a:r>
              <a:rPr kumimoji="1" lang="ja-JP" altLang="en-US" sz="12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芸術で人々をつなぐ</a:t>
            </a:r>
            <a:r>
              <a:rPr kumimoji="1" lang="en-US" altLang="ja-JP" sz="1200" dirty="0" err="1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PowWow</a:t>
            </a:r>
            <a:r>
              <a:rPr kumimoji="1" lang="ja-JP" altLang="en-US" sz="12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代表理事）</a:t>
            </a:r>
            <a:endParaRPr kumimoji="1" lang="en-US" altLang="ja-JP" sz="1200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400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場　所　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都筑センター １階　機能回復訓練室または　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2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階　大会議室</a:t>
            </a:r>
            <a:endParaRPr kumimoji="1" lang="en-US" altLang="ja-JP" sz="1400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400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対　象　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横浜市内在住、在学の小学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年生～小学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6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年生の方</a:t>
            </a:r>
            <a:endParaRPr kumimoji="1" lang="en-US" altLang="ja-JP" sz="1400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400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定　員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20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人（定員を超える応募があった場合は抽選となります）</a:t>
            </a:r>
            <a:endParaRPr kumimoji="1" lang="en-US" altLang="ja-JP" sz="1400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400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参加費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3,000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円（全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8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回分）</a:t>
            </a:r>
            <a:endParaRPr kumimoji="1" lang="en-US" altLang="ja-JP" sz="1400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400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持ち物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筆記用具・室内履き（上履き）・飲み物（水分補給用）</a:t>
            </a:r>
            <a:endParaRPr kumimoji="1" lang="en-US" altLang="ja-JP" sz="1400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400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申込み　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令和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7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年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8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月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11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日（月）～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8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月</a:t>
            </a:r>
            <a:r>
              <a:rPr kumimoji="1" lang="en-US" altLang="ja-JP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24</a:t>
            </a:r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日（日）</a:t>
            </a:r>
            <a:endParaRPr kumimoji="1" lang="en-US" altLang="ja-JP" sz="1400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　　　二次元コードから申込（来館・電話での申し込みは出来ません）</a:t>
            </a:r>
            <a:endParaRPr kumimoji="1" lang="en-US" altLang="ja-JP" sz="1400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4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　　　　　　　　</a:t>
            </a:r>
            <a:r>
              <a:rPr kumimoji="1" lang="ja-JP" altLang="en-US" sz="12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</a:t>
            </a:r>
            <a:r>
              <a:rPr lang="en-US" altLang="ja-JP" sz="1200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https://forms.office.com/r/WwB0CqNbHw</a:t>
            </a:r>
            <a:endParaRPr lang="en-US" altLang="ja-JP" sz="1200" kern="100" dirty="0">
              <a:solidFill>
                <a:srgbClr val="025C5F"/>
              </a:solidFill>
              <a:effectLst/>
              <a:latin typeface="07やさしさゴシック" panose="02000600000000000000" pitchFamily="2" charset="-128"/>
              <a:ea typeface="07やさしさゴシック" panose="02000600000000000000" pitchFamily="2" charset="-128"/>
              <a:cs typeface="Times New Roman" panose="02020603050405020304" pitchFamily="18" charset="0"/>
            </a:endParaRPr>
          </a:p>
          <a:p>
            <a:r>
              <a:rPr lang="ja-JP" altLang="en-US" b="1" kern="100" dirty="0">
                <a:solidFill>
                  <a:srgbClr val="025C5F"/>
                </a:solidFill>
                <a:latin typeface="Yu Gothic UI" panose="020B05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　　　　</a:t>
            </a:r>
            <a:r>
              <a:rPr kumimoji="1" lang="ja-JP" altLang="en-US" sz="1050" b="1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●申込期間内に定員に達しない場合は、申込期間を延長し、</a:t>
            </a:r>
            <a:endParaRPr kumimoji="1" lang="en-US" altLang="ja-JP" sz="1050" b="1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050" b="1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　　　　　　　　　　　　　　定員になり次第締め切りとさせていただきます。</a:t>
            </a:r>
          </a:p>
          <a:p>
            <a:endParaRPr lang="ja-JP" altLang="ja-JP" sz="1800" kern="100" dirty="0">
              <a:effectLst/>
              <a:latin typeface="07やさしさゴシック" panose="02000600000000000000" pitchFamily="2" charset="-128"/>
              <a:ea typeface="07やさしさゴシック" panose="02000600000000000000" pitchFamily="2" charset="-128"/>
              <a:cs typeface="Times New Roman" panose="02020603050405020304" pitchFamily="18" charset="0"/>
            </a:endParaRPr>
          </a:p>
          <a:p>
            <a:endParaRPr kumimoji="1" lang="en-US" altLang="ja-JP" sz="1200" dirty="0"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  <a:p>
            <a:r>
              <a:rPr kumimoji="1" lang="ja-JP" altLang="en-US" sz="1764" dirty="0"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　　　　　　　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23719FD-5839-42FE-8AFA-F628A4C51C17}"/>
              </a:ext>
            </a:extLst>
          </p:cNvPr>
          <p:cNvSpPr txBox="1"/>
          <p:nvPr/>
        </p:nvSpPr>
        <p:spPr>
          <a:xfrm>
            <a:off x="1346951" y="7578128"/>
            <a:ext cx="1569976" cy="246221"/>
          </a:xfrm>
          <a:prstGeom prst="rect">
            <a:avLst/>
          </a:prstGeom>
          <a:solidFill>
            <a:schemeClr val="bg1"/>
          </a:solidFill>
          <a:ln>
            <a:solidFill>
              <a:srgbClr val="99FFCC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講師　賀山祐介　氏　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3699B1A-EF59-0F97-B782-E1443EC9186E}"/>
              </a:ext>
            </a:extLst>
          </p:cNvPr>
          <p:cNvSpPr txBox="1"/>
          <p:nvPr/>
        </p:nvSpPr>
        <p:spPr>
          <a:xfrm>
            <a:off x="1317765" y="7880348"/>
            <a:ext cx="2386210" cy="1384995"/>
          </a:xfrm>
          <a:prstGeom prst="rect">
            <a:avLst/>
          </a:prstGeom>
          <a:noFill/>
          <a:ln>
            <a:solidFill>
              <a:srgbClr val="99FFCC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プロフィール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ＮＰＯ法人芸術で人々をつなぐ</a:t>
            </a:r>
            <a:r>
              <a:rPr kumimoji="1" lang="en-US" altLang="ja-JP" sz="1050" dirty="0" err="1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PowWow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代表理事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元劇団四季団員（</a:t>
            </a:r>
            <a:r>
              <a:rPr kumimoji="1"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1998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年～</a:t>
            </a:r>
            <a:r>
              <a:rPr kumimoji="1" lang="en-US" altLang="ja-JP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2021</a:t>
            </a:r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年）　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5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横浜市内で積極的に地域活動に取り組んでおられます。舞台の最前線で活躍した経験を生かしての、歌唱指導をいただきます。</a:t>
            </a:r>
            <a:endParaRPr kumimoji="1" lang="en-US" altLang="ja-JP" sz="105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3B599F5-CDAB-4C42-DDAE-702C72009AC0}"/>
              </a:ext>
            </a:extLst>
          </p:cNvPr>
          <p:cNvSpPr txBox="1"/>
          <p:nvPr/>
        </p:nvSpPr>
        <p:spPr>
          <a:xfrm>
            <a:off x="3693829" y="7411617"/>
            <a:ext cx="286974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問い合わせ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社会福祉法人　横浜市社会福祉協議会　横浜市都筑地区センター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住所：横浜市都筑区葛が谷２－１　　電話：０４５－９４１－８３８０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6BF831D7-415E-E7AF-7CCF-42DFCBB11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04" y="8572846"/>
            <a:ext cx="665409" cy="67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 descr="QR コード&#10;&#10;自動的に生成された説明">
            <a:extLst>
              <a:ext uri="{FF2B5EF4-FFF2-40B4-BE49-F238E27FC236}">
                <a16:creationId xmlns:a16="http://schemas.microsoft.com/office/drawing/2014/main" id="{5C7DD6F3-276B-69F0-DDA5-4A89157E8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42" y="8452805"/>
            <a:ext cx="981772" cy="919692"/>
          </a:xfrm>
          <a:prstGeom prst="rect">
            <a:avLst/>
          </a:prstGeom>
          <a:ln>
            <a:noFill/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0671E1E-2017-8562-B5EE-7F6635F05CFC}"/>
              </a:ext>
            </a:extLst>
          </p:cNvPr>
          <p:cNvSpPr txBox="1"/>
          <p:nvPr/>
        </p:nvSpPr>
        <p:spPr>
          <a:xfrm>
            <a:off x="245330" y="9282724"/>
            <a:ext cx="63673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■お預かりした個人情報は、本事業以外で使用いたしません。</a:t>
            </a:r>
            <a:endParaRPr kumimoji="1"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■個人情報の取扱いについては、横浜市社会福祉協議会「個人情報保護に関する方針」に基づいて、</a:t>
            </a:r>
            <a:endParaRPr kumimoji="1" lang="en-US" altLang="ja-JP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適切にその管理をします。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F94F4F9-52CD-A41B-36AE-6FC82EEA9DB5}"/>
              </a:ext>
            </a:extLst>
          </p:cNvPr>
          <p:cNvGrpSpPr/>
          <p:nvPr/>
        </p:nvGrpSpPr>
        <p:grpSpPr>
          <a:xfrm>
            <a:off x="78811" y="277663"/>
            <a:ext cx="6334629" cy="2826868"/>
            <a:chOff x="78811" y="277663"/>
            <a:chExt cx="6334629" cy="2826868"/>
          </a:xfrm>
        </p:grpSpPr>
        <p:pic>
          <p:nvPicPr>
            <p:cNvPr id="6" name="図 5" descr="おもちゃのブロックで作られた人形&#10;&#10;低い精度で自動的に生成された説明">
              <a:extLst>
                <a:ext uri="{FF2B5EF4-FFF2-40B4-BE49-F238E27FC236}">
                  <a16:creationId xmlns:a16="http://schemas.microsoft.com/office/drawing/2014/main" id="{EE9A5381-B0BF-1FA0-C193-74B2BEBF1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06040">
              <a:off x="5245153" y="321333"/>
              <a:ext cx="1168287" cy="781907"/>
            </a:xfrm>
            <a:prstGeom prst="rect">
              <a:avLst/>
            </a:prstGeom>
          </p:spPr>
        </p:pic>
        <p:pic>
          <p:nvPicPr>
            <p:cNvPr id="7" name="図 6" descr="おもちゃのブロックで作られた人形&#10;&#10;低い精度で自動的に生成された説明">
              <a:extLst>
                <a:ext uri="{FF2B5EF4-FFF2-40B4-BE49-F238E27FC236}">
                  <a16:creationId xmlns:a16="http://schemas.microsoft.com/office/drawing/2014/main" id="{82B282CE-6AB4-5D34-1B17-0976217EF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01205">
              <a:off x="5399241" y="2082149"/>
              <a:ext cx="939729" cy="895800"/>
            </a:xfrm>
            <a:prstGeom prst="rect">
              <a:avLst/>
            </a:prstGeom>
          </p:spPr>
        </p:pic>
        <p:pic>
          <p:nvPicPr>
            <p:cNvPr id="10" name="図 9" descr="おもちゃ, 人形, テーブル, 小さい が含まれている画像&#10;&#10;自動的に生成された説明">
              <a:extLst>
                <a:ext uri="{FF2B5EF4-FFF2-40B4-BE49-F238E27FC236}">
                  <a16:creationId xmlns:a16="http://schemas.microsoft.com/office/drawing/2014/main" id="{6167E000-FD8F-97F9-35C1-F7AAC5DE1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114923">
              <a:off x="56007" y="2065728"/>
              <a:ext cx="1022578" cy="976969"/>
            </a:xfrm>
            <a:prstGeom prst="rect">
              <a:avLst/>
            </a:prstGeom>
          </p:spPr>
        </p:pic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82520908-35B8-E7C5-6897-ACDD677E8A37}"/>
                </a:ext>
              </a:extLst>
            </p:cNvPr>
            <p:cNvSpPr/>
            <p:nvPr/>
          </p:nvSpPr>
          <p:spPr>
            <a:xfrm>
              <a:off x="854873" y="397341"/>
              <a:ext cx="4731026" cy="248130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" name="図 1" descr="おもちゃのブロックで作られた人形&#10;&#10;低い精度で自動的に生成された説明">
              <a:extLst>
                <a:ext uri="{FF2B5EF4-FFF2-40B4-BE49-F238E27FC236}">
                  <a16:creationId xmlns:a16="http://schemas.microsoft.com/office/drawing/2014/main" id="{99EEDE7D-E82E-CED4-FFF5-795BA2C14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5896">
              <a:off x="118666" y="450713"/>
              <a:ext cx="915775" cy="872966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C3C504DD-7C7A-D7DE-21A6-948DABF02E7B}"/>
                </a:ext>
              </a:extLst>
            </p:cNvPr>
            <p:cNvSpPr/>
            <p:nvPr/>
          </p:nvSpPr>
          <p:spPr>
            <a:xfrm>
              <a:off x="2014700" y="2006113"/>
              <a:ext cx="2473317" cy="732936"/>
            </a:xfrm>
            <a:prstGeom prst="rect">
              <a:avLst/>
            </a:prstGeom>
            <a:noFill/>
          </p:spPr>
          <p:txBody>
            <a:bodyPr wrap="square" lIns="100806" tIns="50403" rIns="100806" bIns="50403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ja-JP" altLang="en-US" sz="6600" b="1" dirty="0">
                  <a:ln w="22225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こども</a:t>
              </a:r>
              <a:endParaRPr lang="en-US" altLang="ja-JP" sz="66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  <a:p>
              <a:pPr algn="ctr"/>
              <a:endParaRPr lang="en-US" altLang="ja-JP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D76135F-7EB8-3541-8DF2-2254513B64ED}"/>
                </a:ext>
              </a:extLst>
            </p:cNvPr>
            <p:cNvSpPr/>
            <p:nvPr/>
          </p:nvSpPr>
          <p:spPr>
            <a:xfrm>
              <a:off x="1230535" y="1290921"/>
              <a:ext cx="4114800" cy="839764"/>
            </a:xfrm>
            <a:prstGeom prst="rect">
              <a:avLst/>
            </a:prstGeom>
            <a:noFill/>
          </p:spPr>
          <p:txBody>
            <a:bodyPr wrap="square" lIns="100806" tIns="50403" rIns="100806" bIns="50403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ja-JP" altLang="en-US" sz="7200" b="1" dirty="0">
                  <a:ln w="22225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ミュージカル教室</a:t>
              </a:r>
              <a:endParaRPr lang="en-US" altLang="ja-JP" sz="72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/>
              <a:r>
                <a:rPr lang="ja-JP" altLang="en-US" sz="4000" b="1" dirty="0">
                  <a:ln w="22225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～秋コース～</a:t>
              </a:r>
              <a:endParaRPr lang="en-US" altLang="ja-JP" sz="40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pic>
          <p:nvPicPr>
            <p:cNvPr id="25" name="グラフィックス 24" descr="音符 単色塗りつぶし">
              <a:extLst>
                <a:ext uri="{FF2B5EF4-FFF2-40B4-BE49-F238E27FC236}">
                  <a16:creationId xmlns:a16="http://schemas.microsoft.com/office/drawing/2014/main" id="{E82AFB87-564D-FD71-376B-C6217E263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12501" y="277663"/>
              <a:ext cx="655796" cy="549499"/>
            </a:xfrm>
            <a:prstGeom prst="rect">
              <a:avLst/>
            </a:prstGeom>
          </p:spPr>
        </p:pic>
        <p:pic>
          <p:nvPicPr>
            <p:cNvPr id="26" name="グラフィックス 25" descr="音符 単色塗りつぶし">
              <a:extLst>
                <a:ext uri="{FF2B5EF4-FFF2-40B4-BE49-F238E27FC236}">
                  <a16:creationId xmlns:a16="http://schemas.microsoft.com/office/drawing/2014/main" id="{12C014E9-AB08-29DE-430F-F3FB46172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7143743">
              <a:off x="988672" y="1084907"/>
              <a:ext cx="530590" cy="633229"/>
            </a:xfrm>
            <a:prstGeom prst="rect">
              <a:avLst/>
            </a:prstGeom>
          </p:spPr>
        </p:pic>
        <p:pic>
          <p:nvPicPr>
            <p:cNvPr id="27" name="グラフィックス 26" descr="音符 単色塗りつぶし">
              <a:extLst>
                <a:ext uri="{FF2B5EF4-FFF2-40B4-BE49-F238E27FC236}">
                  <a16:creationId xmlns:a16="http://schemas.microsoft.com/office/drawing/2014/main" id="{8F2F6546-B14C-1A76-C8DC-D37D6FE20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4428412">
              <a:off x="4984269" y="1043182"/>
              <a:ext cx="549499" cy="655796"/>
            </a:xfrm>
            <a:prstGeom prst="rect">
              <a:avLst/>
            </a:prstGeom>
          </p:spPr>
        </p:pic>
        <p:pic>
          <p:nvPicPr>
            <p:cNvPr id="29" name="グラフィックス 28" descr="音符 単色塗りつぶし">
              <a:extLst>
                <a:ext uri="{FF2B5EF4-FFF2-40B4-BE49-F238E27FC236}">
                  <a16:creationId xmlns:a16="http://schemas.microsoft.com/office/drawing/2014/main" id="{D8500F6A-14F4-3305-75D5-15DBC96F1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583866" y="449503"/>
              <a:ext cx="548073" cy="459237"/>
            </a:xfrm>
            <a:prstGeom prst="rect">
              <a:avLst/>
            </a:prstGeom>
          </p:spPr>
        </p:pic>
        <p:pic>
          <p:nvPicPr>
            <p:cNvPr id="32" name="グラフィックス 31" descr="音符 単色塗りつぶし">
              <a:extLst>
                <a:ext uri="{FF2B5EF4-FFF2-40B4-BE49-F238E27FC236}">
                  <a16:creationId xmlns:a16="http://schemas.microsoft.com/office/drawing/2014/main" id="{9657FA24-506B-35FA-39B3-50C850091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825018">
              <a:off x="4039004" y="2568762"/>
              <a:ext cx="639410" cy="535769"/>
            </a:xfrm>
            <a:prstGeom prst="rect">
              <a:avLst/>
            </a:prstGeom>
          </p:spPr>
        </p:pic>
      </p:grpSp>
      <p:pic>
        <p:nvPicPr>
          <p:cNvPr id="28" name="図 27" descr="白いシャツを着ている男はスーツを着ている男性&#10;&#10;自動的に生成された説明">
            <a:extLst>
              <a:ext uri="{FF2B5EF4-FFF2-40B4-BE49-F238E27FC236}">
                <a16:creationId xmlns:a16="http://schemas.microsoft.com/office/drawing/2014/main" id="{0CFED157-70E6-5104-7D96-28EEEF3B801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0" y="7775510"/>
            <a:ext cx="981773" cy="1196061"/>
          </a:xfrm>
          <a:prstGeom prst="ellipse">
            <a:avLst/>
          </a:prstGeom>
          <a:ln w="63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グラフィックス 8" descr="音符 単色塗りつぶし">
            <a:extLst>
              <a:ext uri="{FF2B5EF4-FFF2-40B4-BE49-F238E27FC236}">
                <a16:creationId xmlns:a16="http://schemas.microsoft.com/office/drawing/2014/main" id="{B384A9DF-5EBF-2235-F3F5-16AF338C03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573566">
            <a:off x="1949479" y="2401800"/>
            <a:ext cx="548073" cy="548073"/>
          </a:xfrm>
          <a:prstGeom prst="rect">
            <a:avLst/>
          </a:prstGeom>
        </p:spPr>
      </p:pic>
      <p:pic>
        <p:nvPicPr>
          <p:cNvPr id="12" name="グラフィックス 11" descr="音符 単色塗りつぶし">
            <a:extLst>
              <a:ext uri="{FF2B5EF4-FFF2-40B4-BE49-F238E27FC236}">
                <a16:creationId xmlns:a16="http://schemas.microsoft.com/office/drawing/2014/main" id="{60ABBA0B-1229-4353-A8A8-6018C52335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25018">
            <a:off x="3211389" y="37927"/>
            <a:ext cx="639410" cy="639410"/>
          </a:xfrm>
          <a:prstGeom prst="rect">
            <a:avLst/>
          </a:prstGeom>
        </p:spPr>
      </p:pic>
      <p:sp>
        <p:nvSpPr>
          <p:cNvPr id="23" name="テキスト ボックス 11">
            <a:extLst>
              <a:ext uri="{FF2B5EF4-FFF2-40B4-BE49-F238E27FC236}">
                <a16:creationId xmlns:a16="http://schemas.microsoft.com/office/drawing/2014/main" id="{9921230A-4305-3716-122B-E43318134B1D}"/>
              </a:ext>
            </a:extLst>
          </p:cNvPr>
          <p:cNvSpPr txBox="1"/>
          <p:nvPr/>
        </p:nvSpPr>
        <p:spPr>
          <a:xfrm>
            <a:off x="2039876" y="6805079"/>
            <a:ext cx="3978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b="1" dirty="0">
                <a:solidFill>
                  <a:srgbClr val="FF0066"/>
                </a:solidFill>
                <a:latin typeface="07やさしさゴシック" panose="02000600000000000000" pitchFamily="2" charset="-128"/>
                <a:ea typeface="07やさしさゴシック" panose="02000600000000000000" pitchFamily="2" charset="-128"/>
              </a:rPr>
              <a:t>●駐車場は台数が限られていますので、公共交通機関をご利用ください。</a:t>
            </a:r>
          </a:p>
        </p:txBody>
      </p:sp>
      <p:pic>
        <p:nvPicPr>
          <p:cNvPr id="1026" name="Picture 2" descr="&#10;こどもミュージカル教室　申込期間8/11（月）～8/24（日） 用 QR コード">
            <a:extLst>
              <a:ext uri="{FF2B5EF4-FFF2-40B4-BE49-F238E27FC236}">
                <a16:creationId xmlns:a16="http://schemas.microsoft.com/office/drawing/2014/main" id="{36085AC2-8D92-436D-B50C-2D4921712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6" y="6245871"/>
            <a:ext cx="1159887" cy="11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89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おもちゃのブロックで作られた人形&#10;&#10;低い精度で自動的に生成された説明">
            <a:extLst>
              <a:ext uri="{FF2B5EF4-FFF2-40B4-BE49-F238E27FC236}">
                <a16:creationId xmlns:a16="http://schemas.microsoft.com/office/drawing/2014/main" id="{D04B26D8-9347-1547-F1AE-A972EACD9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6040">
            <a:off x="4652972" y="358075"/>
            <a:ext cx="1279169" cy="1021727"/>
          </a:xfrm>
          <a:prstGeom prst="rect">
            <a:avLst/>
          </a:prstGeom>
        </p:spPr>
      </p:pic>
      <p:pic>
        <p:nvPicPr>
          <p:cNvPr id="7" name="図 6" descr="おもちゃのブロックで作られた人形&#10;&#10;低い精度で自動的に生成された説明">
            <a:extLst>
              <a:ext uri="{FF2B5EF4-FFF2-40B4-BE49-F238E27FC236}">
                <a16:creationId xmlns:a16="http://schemas.microsoft.com/office/drawing/2014/main" id="{3F368E16-B25A-B308-CE20-C1440F4FD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1205">
            <a:off x="4906840" y="3072140"/>
            <a:ext cx="1397658" cy="1116369"/>
          </a:xfrm>
          <a:prstGeom prst="rect">
            <a:avLst/>
          </a:prstGeom>
        </p:spPr>
      </p:pic>
      <p:pic>
        <p:nvPicPr>
          <p:cNvPr id="10" name="図 9" descr="おもちゃ, 人形, テーブル, 小さい が含まれている画像&#10;&#10;自動的に生成された説明">
            <a:extLst>
              <a:ext uri="{FF2B5EF4-FFF2-40B4-BE49-F238E27FC236}">
                <a16:creationId xmlns:a16="http://schemas.microsoft.com/office/drawing/2014/main" id="{6F1BF939-5C8A-BC03-22C4-5E279D2A2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3661">
            <a:off x="660837" y="316896"/>
            <a:ext cx="1302256" cy="1042507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BBE1B8CE-5720-7801-9B8F-9A513F542725}"/>
              </a:ext>
            </a:extLst>
          </p:cNvPr>
          <p:cNvSpPr/>
          <p:nvPr/>
        </p:nvSpPr>
        <p:spPr>
          <a:xfrm>
            <a:off x="835868" y="854664"/>
            <a:ext cx="4731026" cy="296129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おもちゃのブロックで作られた人形&#10;&#10;低い精度で自動的に生成された説明">
            <a:extLst>
              <a:ext uri="{FF2B5EF4-FFF2-40B4-BE49-F238E27FC236}">
                <a16:creationId xmlns:a16="http://schemas.microsoft.com/office/drawing/2014/main" id="{8508522E-0C9A-DA8A-9D19-B24A60FB9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32604">
            <a:off x="344993" y="3171180"/>
            <a:ext cx="1397658" cy="111636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FE22915-C248-5B6C-8957-0E60CE7483C1}"/>
              </a:ext>
            </a:extLst>
          </p:cNvPr>
          <p:cNvSpPr/>
          <p:nvPr/>
        </p:nvSpPr>
        <p:spPr>
          <a:xfrm>
            <a:off x="2000677" y="2706732"/>
            <a:ext cx="2473317" cy="874717"/>
          </a:xfrm>
          <a:prstGeom prst="rect">
            <a:avLst/>
          </a:prstGeom>
          <a:noFill/>
        </p:spPr>
        <p:txBody>
          <a:bodyPr wrap="square" lIns="100806" tIns="50403" rIns="100806" bIns="50403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66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こども</a:t>
            </a:r>
            <a:endParaRPr lang="en-US" altLang="ja-JP" sz="6600" b="1" dirty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lang="en-US" altLang="ja-JP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FF05141-D6CB-0B90-0587-37839C4CA51D}"/>
              </a:ext>
            </a:extLst>
          </p:cNvPr>
          <p:cNvSpPr/>
          <p:nvPr/>
        </p:nvSpPr>
        <p:spPr>
          <a:xfrm>
            <a:off x="1123122" y="2039105"/>
            <a:ext cx="4114800" cy="1002211"/>
          </a:xfrm>
          <a:prstGeom prst="rect">
            <a:avLst/>
          </a:prstGeom>
          <a:noFill/>
        </p:spPr>
        <p:txBody>
          <a:bodyPr wrap="square" lIns="100806" tIns="50403" rIns="100806" bIns="50403">
            <a:prstTxWarp prst="textArchDown">
              <a:avLst/>
            </a:prstTxWarp>
            <a:spAutoFit/>
          </a:bodyPr>
          <a:lstStyle/>
          <a:p>
            <a:pPr algn="ctr"/>
            <a:r>
              <a:rPr lang="ja-JP" altLang="en-US" sz="72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ミュージカル教室</a:t>
            </a:r>
            <a:endParaRPr lang="en-US" altLang="ja-JP" sz="7200" b="1" dirty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B9B4756-177D-A946-59E9-6A8E18CD5B80}"/>
              </a:ext>
            </a:extLst>
          </p:cNvPr>
          <p:cNvSpPr txBox="1"/>
          <p:nvPr/>
        </p:nvSpPr>
        <p:spPr>
          <a:xfrm>
            <a:off x="78812" y="-15929"/>
            <a:ext cx="31481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都筑地区センター　わくわく広場</a:t>
            </a:r>
          </a:p>
        </p:txBody>
      </p:sp>
      <p:pic>
        <p:nvPicPr>
          <p:cNvPr id="25" name="グラフィックス 24" descr="音符 単色塗りつぶし">
            <a:extLst>
              <a:ext uri="{FF2B5EF4-FFF2-40B4-BE49-F238E27FC236}">
                <a16:creationId xmlns:a16="http://schemas.microsoft.com/office/drawing/2014/main" id="{70A91FD5-61E7-01FE-2AC1-3C0FB4EBB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5362" y="154158"/>
            <a:ext cx="655796" cy="655796"/>
          </a:xfrm>
          <a:prstGeom prst="rect">
            <a:avLst/>
          </a:prstGeom>
        </p:spPr>
      </p:pic>
      <p:pic>
        <p:nvPicPr>
          <p:cNvPr id="26" name="グラフィックス 25" descr="音符 単色塗りつぶし">
            <a:extLst>
              <a:ext uri="{FF2B5EF4-FFF2-40B4-BE49-F238E27FC236}">
                <a16:creationId xmlns:a16="http://schemas.microsoft.com/office/drawing/2014/main" id="{AE7D9AEF-4143-5038-9904-B5AF2D811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143743">
            <a:off x="101739" y="2195952"/>
            <a:ext cx="633229" cy="633229"/>
          </a:xfrm>
          <a:prstGeom prst="rect">
            <a:avLst/>
          </a:prstGeom>
        </p:spPr>
      </p:pic>
      <p:pic>
        <p:nvPicPr>
          <p:cNvPr id="27" name="グラフィックス 26" descr="音符 単色塗りつぶし">
            <a:extLst>
              <a:ext uri="{FF2B5EF4-FFF2-40B4-BE49-F238E27FC236}">
                <a16:creationId xmlns:a16="http://schemas.microsoft.com/office/drawing/2014/main" id="{E9A2CDCD-EFDB-AD2B-D454-EB3A177C0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428412">
            <a:off x="5616042" y="2161974"/>
            <a:ext cx="655796" cy="655796"/>
          </a:xfrm>
          <a:prstGeom prst="rect">
            <a:avLst/>
          </a:prstGeom>
        </p:spPr>
      </p:pic>
      <p:pic>
        <p:nvPicPr>
          <p:cNvPr id="29" name="グラフィックス 28" descr="音符 単色塗りつぶし">
            <a:extLst>
              <a:ext uri="{FF2B5EF4-FFF2-40B4-BE49-F238E27FC236}">
                <a16:creationId xmlns:a16="http://schemas.microsoft.com/office/drawing/2014/main" id="{B354CE94-B0C1-A19E-04C6-644F3D74AF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79901" y="156228"/>
            <a:ext cx="548073" cy="548073"/>
          </a:xfrm>
          <a:prstGeom prst="rect">
            <a:avLst/>
          </a:prstGeom>
        </p:spPr>
      </p:pic>
      <p:pic>
        <p:nvPicPr>
          <p:cNvPr id="30" name="グラフィックス 29" descr="音符 単色塗りつぶし">
            <a:extLst>
              <a:ext uri="{FF2B5EF4-FFF2-40B4-BE49-F238E27FC236}">
                <a16:creationId xmlns:a16="http://schemas.microsoft.com/office/drawing/2014/main" id="{AF64E5BE-372F-C555-BEF3-141CF37B74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7687426">
            <a:off x="364603" y="1242837"/>
            <a:ext cx="548073" cy="548073"/>
          </a:xfrm>
          <a:prstGeom prst="rect">
            <a:avLst/>
          </a:prstGeom>
        </p:spPr>
      </p:pic>
      <p:pic>
        <p:nvPicPr>
          <p:cNvPr id="31" name="グラフィックス 30" descr="音符 単色塗りつぶし">
            <a:extLst>
              <a:ext uri="{FF2B5EF4-FFF2-40B4-BE49-F238E27FC236}">
                <a16:creationId xmlns:a16="http://schemas.microsoft.com/office/drawing/2014/main" id="{18CB77A0-9AD0-DAD3-3C75-879A8759EB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041688">
            <a:off x="4163277" y="3712157"/>
            <a:ext cx="548073" cy="548073"/>
          </a:xfrm>
          <a:prstGeom prst="rect">
            <a:avLst/>
          </a:prstGeom>
        </p:spPr>
      </p:pic>
      <p:pic>
        <p:nvPicPr>
          <p:cNvPr id="32" name="グラフィックス 31" descr="音符 単色塗りつぶし">
            <a:extLst>
              <a:ext uri="{FF2B5EF4-FFF2-40B4-BE49-F238E27FC236}">
                <a16:creationId xmlns:a16="http://schemas.microsoft.com/office/drawing/2014/main" id="{9827ACA5-4A72-9FBA-E5E0-BAF801DF46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25018">
            <a:off x="5776693" y="1512805"/>
            <a:ext cx="639410" cy="63941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35D5F0-BFCC-1772-D736-B914FC95E2B0}"/>
              </a:ext>
            </a:extLst>
          </p:cNvPr>
          <p:cNvSpPr txBox="1"/>
          <p:nvPr/>
        </p:nvSpPr>
        <p:spPr>
          <a:xfrm>
            <a:off x="0" y="5792232"/>
            <a:ext cx="6857999" cy="31393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b="1" dirty="0">
                <a:ln w="25400">
                  <a:solidFill>
                    <a:srgbClr val="99FFCC"/>
                  </a:solidFill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１階</a:t>
            </a:r>
            <a:r>
              <a:rPr kumimoji="1" lang="ja-JP" altLang="en-US" sz="6000" b="1" dirty="0">
                <a:ln w="25400">
                  <a:solidFill>
                    <a:srgbClr val="99FFCC"/>
                  </a:solidFill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kumimoji="1" lang="en-US" altLang="ja-JP" sz="6000" b="1" dirty="0">
              <a:ln w="25400">
                <a:solidFill>
                  <a:srgbClr val="99FFCC"/>
                </a:solidFill>
              </a:ln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6600" b="1" dirty="0">
                <a:ln w="25400">
                  <a:solidFill>
                    <a:srgbClr val="99FFCC"/>
                  </a:solidFill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機能回復訓練室</a:t>
            </a:r>
            <a:endParaRPr kumimoji="1" lang="en-US" altLang="ja-JP" sz="6600" b="1" dirty="0">
              <a:ln w="25400">
                <a:solidFill>
                  <a:srgbClr val="99FFCC"/>
                </a:solidFill>
              </a:ln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r"/>
            <a:r>
              <a:rPr kumimoji="1" lang="ja-JP" altLang="en-US" sz="6000" b="1" dirty="0">
                <a:ln w="25400">
                  <a:solidFill>
                    <a:srgbClr val="99FFCC"/>
                  </a:solidFill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A95059-B7C8-E0FE-0A90-F129582D55A5}"/>
              </a:ext>
            </a:extLst>
          </p:cNvPr>
          <p:cNvSpPr txBox="1"/>
          <p:nvPr/>
        </p:nvSpPr>
        <p:spPr>
          <a:xfrm>
            <a:off x="783574" y="4638378"/>
            <a:ext cx="266451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ja-JP" altLang="en-US" sz="6600" b="1" dirty="0">
                <a:ln w="25400">
                  <a:solidFill>
                    <a:srgbClr val="99FFCC"/>
                  </a:solidFill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会場は</a:t>
            </a:r>
          </a:p>
        </p:txBody>
      </p:sp>
    </p:spTree>
    <p:extLst>
      <p:ext uri="{BB962C8B-B14F-4D97-AF65-F5344CB8AC3E}">
        <p14:creationId xmlns:p14="http://schemas.microsoft.com/office/powerpoint/2010/main" val="2694674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12E9E-9530-6918-3186-21E71FCB2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おもちゃのブロックで作られた人形&#10;&#10;低い精度で自動的に生成された説明">
            <a:extLst>
              <a:ext uri="{FF2B5EF4-FFF2-40B4-BE49-F238E27FC236}">
                <a16:creationId xmlns:a16="http://schemas.microsoft.com/office/drawing/2014/main" id="{8F5C6C74-2009-BE02-6C95-1257FA994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6040">
            <a:off x="4652972" y="358075"/>
            <a:ext cx="1279169" cy="1021727"/>
          </a:xfrm>
          <a:prstGeom prst="rect">
            <a:avLst/>
          </a:prstGeom>
        </p:spPr>
      </p:pic>
      <p:pic>
        <p:nvPicPr>
          <p:cNvPr id="7" name="図 6" descr="おもちゃのブロックで作られた人形&#10;&#10;低い精度で自動的に生成された説明">
            <a:extLst>
              <a:ext uri="{FF2B5EF4-FFF2-40B4-BE49-F238E27FC236}">
                <a16:creationId xmlns:a16="http://schemas.microsoft.com/office/drawing/2014/main" id="{46E823A4-D0A7-7158-09FE-E68D241EC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1205">
            <a:off x="4906840" y="3072140"/>
            <a:ext cx="1397658" cy="1116369"/>
          </a:xfrm>
          <a:prstGeom prst="rect">
            <a:avLst/>
          </a:prstGeom>
        </p:spPr>
      </p:pic>
      <p:pic>
        <p:nvPicPr>
          <p:cNvPr id="10" name="図 9" descr="おもちゃ, 人形, テーブル, 小さい が含まれている画像&#10;&#10;自動的に生成された説明">
            <a:extLst>
              <a:ext uri="{FF2B5EF4-FFF2-40B4-BE49-F238E27FC236}">
                <a16:creationId xmlns:a16="http://schemas.microsoft.com/office/drawing/2014/main" id="{2F296FBD-76D1-7B1D-E3B1-C21F7CED5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3661">
            <a:off x="660837" y="316896"/>
            <a:ext cx="1302256" cy="1042507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78909A00-9764-79CD-A5A8-6A503B234757}"/>
              </a:ext>
            </a:extLst>
          </p:cNvPr>
          <p:cNvSpPr/>
          <p:nvPr/>
        </p:nvSpPr>
        <p:spPr>
          <a:xfrm>
            <a:off x="835868" y="854664"/>
            <a:ext cx="4731026" cy="296129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おもちゃのブロックで作られた人形&#10;&#10;低い精度で自動的に生成された説明">
            <a:extLst>
              <a:ext uri="{FF2B5EF4-FFF2-40B4-BE49-F238E27FC236}">
                <a16:creationId xmlns:a16="http://schemas.microsoft.com/office/drawing/2014/main" id="{A786A68C-12CA-36C9-EC80-0F7B8D813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32604">
            <a:off x="344993" y="3171180"/>
            <a:ext cx="1397658" cy="111636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D645678-0CF3-BC7C-99A3-0FC3B55E4BD8}"/>
              </a:ext>
            </a:extLst>
          </p:cNvPr>
          <p:cNvSpPr/>
          <p:nvPr/>
        </p:nvSpPr>
        <p:spPr>
          <a:xfrm>
            <a:off x="2000677" y="2706732"/>
            <a:ext cx="2473317" cy="874717"/>
          </a:xfrm>
          <a:prstGeom prst="rect">
            <a:avLst/>
          </a:prstGeom>
          <a:noFill/>
        </p:spPr>
        <p:txBody>
          <a:bodyPr wrap="square" lIns="100806" tIns="50403" rIns="100806" bIns="50403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66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こども</a:t>
            </a:r>
            <a:endParaRPr lang="en-US" altLang="ja-JP" sz="6600" b="1" dirty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lang="en-US" altLang="ja-JP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BD56CBC-2524-E258-1837-19E8A73886C5}"/>
              </a:ext>
            </a:extLst>
          </p:cNvPr>
          <p:cNvSpPr/>
          <p:nvPr/>
        </p:nvSpPr>
        <p:spPr>
          <a:xfrm>
            <a:off x="1123122" y="2039105"/>
            <a:ext cx="4114800" cy="1002211"/>
          </a:xfrm>
          <a:prstGeom prst="rect">
            <a:avLst/>
          </a:prstGeom>
          <a:noFill/>
        </p:spPr>
        <p:txBody>
          <a:bodyPr wrap="square" lIns="100806" tIns="50403" rIns="100806" bIns="50403">
            <a:prstTxWarp prst="textArchDown">
              <a:avLst/>
            </a:prstTxWarp>
            <a:spAutoFit/>
          </a:bodyPr>
          <a:lstStyle/>
          <a:p>
            <a:pPr algn="ctr"/>
            <a:r>
              <a:rPr lang="ja-JP" altLang="en-US" sz="72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ミュージカル教室</a:t>
            </a:r>
            <a:endParaRPr lang="en-US" altLang="ja-JP" sz="7200" b="1" dirty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1A9FCA2-5D75-E13C-A7CC-D14621F1C892}"/>
              </a:ext>
            </a:extLst>
          </p:cNvPr>
          <p:cNvSpPr txBox="1"/>
          <p:nvPr/>
        </p:nvSpPr>
        <p:spPr>
          <a:xfrm>
            <a:off x="78812" y="-15929"/>
            <a:ext cx="31481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都筑地区センター　わくわく広場</a:t>
            </a:r>
          </a:p>
        </p:txBody>
      </p:sp>
      <p:pic>
        <p:nvPicPr>
          <p:cNvPr id="25" name="グラフィックス 24" descr="音符 単色塗りつぶし">
            <a:extLst>
              <a:ext uri="{FF2B5EF4-FFF2-40B4-BE49-F238E27FC236}">
                <a16:creationId xmlns:a16="http://schemas.microsoft.com/office/drawing/2014/main" id="{A7048C75-5F77-C0D5-F67C-B54688A3B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5362" y="154158"/>
            <a:ext cx="655796" cy="655796"/>
          </a:xfrm>
          <a:prstGeom prst="rect">
            <a:avLst/>
          </a:prstGeom>
        </p:spPr>
      </p:pic>
      <p:pic>
        <p:nvPicPr>
          <p:cNvPr id="26" name="グラフィックス 25" descr="音符 単色塗りつぶし">
            <a:extLst>
              <a:ext uri="{FF2B5EF4-FFF2-40B4-BE49-F238E27FC236}">
                <a16:creationId xmlns:a16="http://schemas.microsoft.com/office/drawing/2014/main" id="{286E7DC8-B5ED-BBE5-AC85-7E61CF0F2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143743">
            <a:off x="101739" y="2195952"/>
            <a:ext cx="633229" cy="633229"/>
          </a:xfrm>
          <a:prstGeom prst="rect">
            <a:avLst/>
          </a:prstGeom>
        </p:spPr>
      </p:pic>
      <p:pic>
        <p:nvPicPr>
          <p:cNvPr id="27" name="グラフィックス 26" descr="音符 単色塗りつぶし">
            <a:extLst>
              <a:ext uri="{FF2B5EF4-FFF2-40B4-BE49-F238E27FC236}">
                <a16:creationId xmlns:a16="http://schemas.microsoft.com/office/drawing/2014/main" id="{82D7BC32-8F20-395D-1D5C-51A2323B24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428412">
            <a:off x="5616042" y="2161974"/>
            <a:ext cx="655796" cy="655796"/>
          </a:xfrm>
          <a:prstGeom prst="rect">
            <a:avLst/>
          </a:prstGeom>
        </p:spPr>
      </p:pic>
      <p:pic>
        <p:nvPicPr>
          <p:cNvPr id="29" name="グラフィックス 28" descr="音符 単色塗りつぶし">
            <a:extLst>
              <a:ext uri="{FF2B5EF4-FFF2-40B4-BE49-F238E27FC236}">
                <a16:creationId xmlns:a16="http://schemas.microsoft.com/office/drawing/2014/main" id="{BACD2D39-4633-A7A0-ABB6-E2590DAB46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79901" y="156228"/>
            <a:ext cx="548073" cy="548073"/>
          </a:xfrm>
          <a:prstGeom prst="rect">
            <a:avLst/>
          </a:prstGeom>
        </p:spPr>
      </p:pic>
      <p:pic>
        <p:nvPicPr>
          <p:cNvPr id="30" name="グラフィックス 29" descr="音符 単色塗りつぶし">
            <a:extLst>
              <a:ext uri="{FF2B5EF4-FFF2-40B4-BE49-F238E27FC236}">
                <a16:creationId xmlns:a16="http://schemas.microsoft.com/office/drawing/2014/main" id="{7D3C87E6-89F8-A784-7618-71C692F281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7687426">
            <a:off x="364603" y="1242837"/>
            <a:ext cx="548073" cy="548073"/>
          </a:xfrm>
          <a:prstGeom prst="rect">
            <a:avLst/>
          </a:prstGeom>
        </p:spPr>
      </p:pic>
      <p:pic>
        <p:nvPicPr>
          <p:cNvPr id="31" name="グラフィックス 30" descr="音符 単色塗りつぶし">
            <a:extLst>
              <a:ext uri="{FF2B5EF4-FFF2-40B4-BE49-F238E27FC236}">
                <a16:creationId xmlns:a16="http://schemas.microsoft.com/office/drawing/2014/main" id="{6A5C19F6-B266-7792-6C78-0700DAAE06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041688">
            <a:off x="4163277" y="3712157"/>
            <a:ext cx="548073" cy="548073"/>
          </a:xfrm>
          <a:prstGeom prst="rect">
            <a:avLst/>
          </a:prstGeom>
        </p:spPr>
      </p:pic>
      <p:pic>
        <p:nvPicPr>
          <p:cNvPr id="32" name="グラフィックス 31" descr="音符 単色塗りつぶし">
            <a:extLst>
              <a:ext uri="{FF2B5EF4-FFF2-40B4-BE49-F238E27FC236}">
                <a16:creationId xmlns:a16="http://schemas.microsoft.com/office/drawing/2014/main" id="{D25215A4-3AE2-4D20-B29C-8B493227D0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25018">
            <a:off x="5776693" y="1512805"/>
            <a:ext cx="639410" cy="63941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92EBD4-A949-B5E3-EEC5-7CE806BE7E13}"/>
              </a:ext>
            </a:extLst>
          </p:cNvPr>
          <p:cNvSpPr txBox="1"/>
          <p:nvPr/>
        </p:nvSpPr>
        <p:spPr>
          <a:xfrm>
            <a:off x="0" y="5792232"/>
            <a:ext cx="6857999" cy="31393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ln w="25400">
                  <a:solidFill>
                    <a:srgbClr val="99FFCC"/>
                  </a:solidFill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kumimoji="1" lang="ja-JP" altLang="en-US" sz="7200" b="1" dirty="0">
                <a:ln w="25400">
                  <a:solidFill>
                    <a:srgbClr val="99FFCC"/>
                  </a:solidFill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階</a:t>
            </a:r>
            <a:r>
              <a:rPr kumimoji="1" lang="ja-JP" altLang="en-US" sz="6000" b="1" dirty="0">
                <a:ln w="25400">
                  <a:solidFill>
                    <a:srgbClr val="99FFCC"/>
                  </a:solidFill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kumimoji="1" lang="en-US" altLang="ja-JP" sz="6000" b="1" dirty="0">
              <a:ln w="25400">
                <a:solidFill>
                  <a:srgbClr val="99FFCC"/>
                </a:solidFill>
              </a:ln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6600" b="1" dirty="0">
                <a:ln w="25400">
                  <a:solidFill>
                    <a:srgbClr val="99FFCC"/>
                  </a:solidFill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大会議室</a:t>
            </a:r>
            <a:endParaRPr kumimoji="1" lang="en-US" altLang="ja-JP" sz="6600" b="1" dirty="0">
              <a:ln w="25400">
                <a:solidFill>
                  <a:srgbClr val="99FFCC"/>
                </a:solidFill>
              </a:ln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r"/>
            <a:r>
              <a:rPr kumimoji="1" lang="ja-JP" altLang="en-US" sz="6000" b="1" dirty="0">
                <a:ln w="25400">
                  <a:solidFill>
                    <a:srgbClr val="99FFCC"/>
                  </a:solidFill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3AB8B9-E81A-EDF4-C235-0A4CD550D006}"/>
              </a:ext>
            </a:extLst>
          </p:cNvPr>
          <p:cNvSpPr txBox="1"/>
          <p:nvPr/>
        </p:nvSpPr>
        <p:spPr>
          <a:xfrm>
            <a:off x="783574" y="4638378"/>
            <a:ext cx="266451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ja-JP" altLang="en-US" sz="6600" b="1" dirty="0">
                <a:ln w="25400">
                  <a:solidFill>
                    <a:srgbClr val="99FFCC"/>
                  </a:solidFill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会場は</a:t>
            </a:r>
          </a:p>
        </p:txBody>
      </p:sp>
    </p:spTree>
    <p:extLst>
      <p:ext uri="{BB962C8B-B14F-4D97-AF65-F5344CB8AC3E}">
        <p14:creationId xmlns:p14="http://schemas.microsoft.com/office/powerpoint/2010/main" val="313590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C1D4E-8DFE-B0A7-B21A-6EA583F5F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おもちゃのブロックで作られた人形&#10;&#10;低い精度で自動的に生成された説明">
            <a:extLst>
              <a:ext uri="{FF2B5EF4-FFF2-40B4-BE49-F238E27FC236}">
                <a16:creationId xmlns:a16="http://schemas.microsoft.com/office/drawing/2014/main" id="{F24CF633-5502-86D0-87B9-223A341D0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6040">
            <a:off x="4652972" y="358075"/>
            <a:ext cx="1279169" cy="1021727"/>
          </a:xfrm>
          <a:prstGeom prst="rect">
            <a:avLst/>
          </a:prstGeom>
        </p:spPr>
      </p:pic>
      <p:pic>
        <p:nvPicPr>
          <p:cNvPr id="7" name="図 6" descr="おもちゃのブロックで作られた人形&#10;&#10;低い精度で自動的に生成された説明">
            <a:extLst>
              <a:ext uri="{FF2B5EF4-FFF2-40B4-BE49-F238E27FC236}">
                <a16:creationId xmlns:a16="http://schemas.microsoft.com/office/drawing/2014/main" id="{C06BFDD4-F81A-38A8-7DFC-550038D5E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1205">
            <a:off x="4906840" y="3072140"/>
            <a:ext cx="1397658" cy="1116369"/>
          </a:xfrm>
          <a:prstGeom prst="rect">
            <a:avLst/>
          </a:prstGeom>
        </p:spPr>
      </p:pic>
      <p:pic>
        <p:nvPicPr>
          <p:cNvPr id="10" name="図 9" descr="おもちゃ, 人形, テーブル, 小さい が含まれている画像&#10;&#10;自動的に生成された説明">
            <a:extLst>
              <a:ext uri="{FF2B5EF4-FFF2-40B4-BE49-F238E27FC236}">
                <a16:creationId xmlns:a16="http://schemas.microsoft.com/office/drawing/2014/main" id="{BA4C95A0-98B8-249B-B027-39F36D951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3661">
            <a:off x="660837" y="316896"/>
            <a:ext cx="1302256" cy="1042507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4D5D58D8-727B-EBCB-0B75-2E0D201B37E1}"/>
              </a:ext>
            </a:extLst>
          </p:cNvPr>
          <p:cNvSpPr/>
          <p:nvPr/>
        </p:nvSpPr>
        <p:spPr>
          <a:xfrm>
            <a:off x="835868" y="854664"/>
            <a:ext cx="4731026" cy="296129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おもちゃのブロックで作られた人形&#10;&#10;低い精度で自動的に生成された説明">
            <a:extLst>
              <a:ext uri="{FF2B5EF4-FFF2-40B4-BE49-F238E27FC236}">
                <a16:creationId xmlns:a16="http://schemas.microsoft.com/office/drawing/2014/main" id="{55E84892-E065-FF95-B26C-D1EBB0638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32604">
            <a:off x="344993" y="3171180"/>
            <a:ext cx="1397658" cy="111636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77BD89E-AAB3-F7D3-EA5F-15CD2AD41E4A}"/>
              </a:ext>
            </a:extLst>
          </p:cNvPr>
          <p:cNvSpPr/>
          <p:nvPr/>
        </p:nvSpPr>
        <p:spPr>
          <a:xfrm>
            <a:off x="2000677" y="2706732"/>
            <a:ext cx="2473317" cy="874717"/>
          </a:xfrm>
          <a:prstGeom prst="rect">
            <a:avLst/>
          </a:prstGeom>
          <a:noFill/>
        </p:spPr>
        <p:txBody>
          <a:bodyPr wrap="square" lIns="100806" tIns="50403" rIns="100806" bIns="50403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66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こども</a:t>
            </a:r>
            <a:endParaRPr lang="en-US" altLang="ja-JP" sz="6600" b="1" dirty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lang="en-US" altLang="ja-JP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283358B-AC0E-FFC5-F4DA-9D0B3695D326}"/>
              </a:ext>
            </a:extLst>
          </p:cNvPr>
          <p:cNvSpPr/>
          <p:nvPr/>
        </p:nvSpPr>
        <p:spPr>
          <a:xfrm>
            <a:off x="1123122" y="2039105"/>
            <a:ext cx="4114800" cy="1002211"/>
          </a:xfrm>
          <a:prstGeom prst="rect">
            <a:avLst/>
          </a:prstGeom>
          <a:noFill/>
        </p:spPr>
        <p:txBody>
          <a:bodyPr wrap="square" lIns="100806" tIns="50403" rIns="100806" bIns="50403">
            <a:prstTxWarp prst="textArchDown">
              <a:avLst/>
            </a:prstTxWarp>
            <a:spAutoFit/>
          </a:bodyPr>
          <a:lstStyle/>
          <a:p>
            <a:pPr algn="ctr"/>
            <a:r>
              <a:rPr lang="ja-JP" altLang="en-US" sz="72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ミュージカル教室</a:t>
            </a:r>
            <a:endParaRPr lang="en-US" altLang="ja-JP" sz="7200" b="1" dirty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5E0D4D-42FB-7582-3AAE-7CCBD2DF757F}"/>
              </a:ext>
            </a:extLst>
          </p:cNvPr>
          <p:cNvSpPr txBox="1"/>
          <p:nvPr/>
        </p:nvSpPr>
        <p:spPr>
          <a:xfrm>
            <a:off x="78812" y="-15929"/>
            <a:ext cx="31481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都筑地区センター　わくわく広場</a:t>
            </a:r>
          </a:p>
        </p:txBody>
      </p:sp>
      <p:pic>
        <p:nvPicPr>
          <p:cNvPr id="25" name="グラフィックス 24" descr="音符 単色塗りつぶし">
            <a:extLst>
              <a:ext uri="{FF2B5EF4-FFF2-40B4-BE49-F238E27FC236}">
                <a16:creationId xmlns:a16="http://schemas.microsoft.com/office/drawing/2014/main" id="{A13AD16B-165D-568D-AE7A-DE8359184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5362" y="154158"/>
            <a:ext cx="655796" cy="655796"/>
          </a:xfrm>
          <a:prstGeom prst="rect">
            <a:avLst/>
          </a:prstGeom>
        </p:spPr>
      </p:pic>
      <p:pic>
        <p:nvPicPr>
          <p:cNvPr id="26" name="グラフィックス 25" descr="音符 単色塗りつぶし">
            <a:extLst>
              <a:ext uri="{FF2B5EF4-FFF2-40B4-BE49-F238E27FC236}">
                <a16:creationId xmlns:a16="http://schemas.microsoft.com/office/drawing/2014/main" id="{BE8EC8B6-880E-6E90-67F3-9ECC657932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143743">
            <a:off x="101739" y="2195952"/>
            <a:ext cx="633229" cy="633229"/>
          </a:xfrm>
          <a:prstGeom prst="rect">
            <a:avLst/>
          </a:prstGeom>
        </p:spPr>
      </p:pic>
      <p:pic>
        <p:nvPicPr>
          <p:cNvPr id="27" name="グラフィックス 26" descr="音符 単色塗りつぶし">
            <a:extLst>
              <a:ext uri="{FF2B5EF4-FFF2-40B4-BE49-F238E27FC236}">
                <a16:creationId xmlns:a16="http://schemas.microsoft.com/office/drawing/2014/main" id="{04D35F06-285A-2042-9FA7-E1288D2D92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428412">
            <a:off x="5616042" y="2161974"/>
            <a:ext cx="655796" cy="655796"/>
          </a:xfrm>
          <a:prstGeom prst="rect">
            <a:avLst/>
          </a:prstGeom>
        </p:spPr>
      </p:pic>
      <p:pic>
        <p:nvPicPr>
          <p:cNvPr id="29" name="グラフィックス 28" descr="音符 単色塗りつぶし">
            <a:extLst>
              <a:ext uri="{FF2B5EF4-FFF2-40B4-BE49-F238E27FC236}">
                <a16:creationId xmlns:a16="http://schemas.microsoft.com/office/drawing/2014/main" id="{BF04AF8E-945F-707D-CEAA-4A17DBAC26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79901" y="156228"/>
            <a:ext cx="548073" cy="548073"/>
          </a:xfrm>
          <a:prstGeom prst="rect">
            <a:avLst/>
          </a:prstGeom>
        </p:spPr>
      </p:pic>
      <p:pic>
        <p:nvPicPr>
          <p:cNvPr id="30" name="グラフィックス 29" descr="音符 単色塗りつぶし">
            <a:extLst>
              <a:ext uri="{FF2B5EF4-FFF2-40B4-BE49-F238E27FC236}">
                <a16:creationId xmlns:a16="http://schemas.microsoft.com/office/drawing/2014/main" id="{6CAFFA63-C7B7-06DC-0ED5-CD82D69C9E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7687426">
            <a:off x="364603" y="1242837"/>
            <a:ext cx="548073" cy="548073"/>
          </a:xfrm>
          <a:prstGeom prst="rect">
            <a:avLst/>
          </a:prstGeom>
        </p:spPr>
      </p:pic>
      <p:pic>
        <p:nvPicPr>
          <p:cNvPr id="31" name="グラフィックス 30" descr="音符 単色塗りつぶし">
            <a:extLst>
              <a:ext uri="{FF2B5EF4-FFF2-40B4-BE49-F238E27FC236}">
                <a16:creationId xmlns:a16="http://schemas.microsoft.com/office/drawing/2014/main" id="{05D65E2A-21C7-DBEB-E6DD-D450C249C6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041688">
            <a:off x="4163277" y="3712157"/>
            <a:ext cx="548073" cy="548073"/>
          </a:xfrm>
          <a:prstGeom prst="rect">
            <a:avLst/>
          </a:prstGeom>
        </p:spPr>
      </p:pic>
      <p:pic>
        <p:nvPicPr>
          <p:cNvPr id="32" name="グラフィックス 31" descr="音符 単色塗りつぶし">
            <a:extLst>
              <a:ext uri="{FF2B5EF4-FFF2-40B4-BE49-F238E27FC236}">
                <a16:creationId xmlns:a16="http://schemas.microsoft.com/office/drawing/2014/main" id="{7BDD9BC1-E04F-9B77-327E-8E90C35067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25018">
            <a:off x="5776693" y="1512805"/>
            <a:ext cx="639410" cy="63941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14C18D-2A36-663D-2365-7C06978FD7DF}"/>
              </a:ext>
            </a:extLst>
          </p:cNvPr>
          <p:cNvSpPr txBox="1"/>
          <p:nvPr/>
        </p:nvSpPr>
        <p:spPr>
          <a:xfrm>
            <a:off x="-248478" y="6259824"/>
            <a:ext cx="6857999" cy="24929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600" b="1" dirty="0">
                <a:ln w="25400">
                  <a:solidFill>
                    <a:srgbClr val="99FFCC"/>
                  </a:solidFill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こちら</a:t>
            </a:r>
            <a:endParaRPr kumimoji="1" lang="en-US" altLang="ja-JP" sz="9600" b="1" dirty="0">
              <a:ln w="25400">
                <a:solidFill>
                  <a:srgbClr val="99FFCC"/>
                </a:solidFill>
              </a:ln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r"/>
            <a:r>
              <a:rPr kumimoji="1" lang="ja-JP" altLang="en-US" sz="6000" b="1" dirty="0">
                <a:ln w="25400">
                  <a:solidFill>
                    <a:srgbClr val="99FFCC"/>
                  </a:solidFill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105D84E-F028-7201-6DE2-BCA297EFF446}"/>
              </a:ext>
            </a:extLst>
          </p:cNvPr>
          <p:cNvSpPr txBox="1"/>
          <p:nvPr/>
        </p:nvSpPr>
        <p:spPr>
          <a:xfrm>
            <a:off x="783574" y="4638378"/>
            <a:ext cx="266451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ja-JP" altLang="en-US" sz="6600" b="1" dirty="0">
                <a:ln w="25400">
                  <a:solidFill>
                    <a:srgbClr val="99FFCC"/>
                  </a:solidFill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会場は</a:t>
            </a:r>
          </a:p>
        </p:txBody>
      </p:sp>
    </p:spTree>
    <p:extLst>
      <p:ext uri="{BB962C8B-B14F-4D97-AF65-F5344CB8AC3E}">
        <p14:creationId xmlns:p14="http://schemas.microsoft.com/office/powerpoint/2010/main" val="117614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おもちゃのブロックで作られた人形&#10;&#10;低い精度で自動的に生成された説明">
            <a:extLst>
              <a:ext uri="{FF2B5EF4-FFF2-40B4-BE49-F238E27FC236}">
                <a16:creationId xmlns:a16="http://schemas.microsoft.com/office/drawing/2014/main" id="{D04B26D8-9347-1547-F1AE-A972EACD9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6040">
            <a:off x="4652972" y="358075"/>
            <a:ext cx="1279169" cy="1021727"/>
          </a:xfrm>
          <a:prstGeom prst="rect">
            <a:avLst/>
          </a:prstGeom>
        </p:spPr>
      </p:pic>
      <p:pic>
        <p:nvPicPr>
          <p:cNvPr id="7" name="図 6" descr="おもちゃのブロックで作られた人形&#10;&#10;低い精度で自動的に生成された説明">
            <a:extLst>
              <a:ext uri="{FF2B5EF4-FFF2-40B4-BE49-F238E27FC236}">
                <a16:creationId xmlns:a16="http://schemas.microsoft.com/office/drawing/2014/main" id="{3F368E16-B25A-B308-CE20-C1440F4FD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1205">
            <a:off x="4906840" y="3072140"/>
            <a:ext cx="1397658" cy="1116369"/>
          </a:xfrm>
          <a:prstGeom prst="rect">
            <a:avLst/>
          </a:prstGeom>
        </p:spPr>
      </p:pic>
      <p:pic>
        <p:nvPicPr>
          <p:cNvPr id="10" name="図 9" descr="おもちゃ, 人形, テーブル, 小さい が含まれている画像&#10;&#10;自動的に生成された説明">
            <a:extLst>
              <a:ext uri="{FF2B5EF4-FFF2-40B4-BE49-F238E27FC236}">
                <a16:creationId xmlns:a16="http://schemas.microsoft.com/office/drawing/2014/main" id="{6F1BF939-5C8A-BC03-22C4-5E279D2A2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3661">
            <a:off x="660837" y="316896"/>
            <a:ext cx="1302256" cy="1042507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BBE1B8CE-5720-7801-9B8F-9A513F542725}"/>
              </a:ext>
            </a:extLst>
          </p:cNvPr>
          <p:cNvSpPr/>
          <p:nvPr/>
        </p:nvSpPr>
        <p:spPr>
          <a:xfrm>
            <a:off x="835868" y="854664"/>
            <a:ext cx="4731026" cy="296129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おもちゃのブロックで作られた人形&#10;&#10;低い精度で自動的に生成された説明">
            <a:extLst>
              <a:ext uri="{FF2B5EF4-FFF2-40B4-BE49-F238E27FC236}">
                <a16:creationId xmlns:a16="http://schemas.microsoft.com/office/drawing/2014/main" id="{8508522E-0C9A-DA8A-9D19-B24A60FB9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32604">
            <a:off x="344993" y="3171180"/>
            <a:ext cx="1397658" cy="111636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FE22915-C248-5B6C-8957-0E60CE7483C1}"/>
              </a:ext>
            </a:extLst>
          </p:cNvPr>
          <p:cNvSpPr/>
          <p:nvPr/>
        </p:nvSpPr>
        <p:spPr>
          <a:xfrm>
            <a:off x="2000677" y="2706732"/>
            <a:ext cx="2473317" cy="874717"/>
          </a:xfrm>
          <a:prstGeom prst="rect">
            <a:avLst/>
          </a:prstGeom>
          <a:noFill/>
        </p:spPr>
        <p:txBody>
          <a:bodyPr wrap="square" lIns="100806" tIns="50403" rIns="100806" bIns="50403">
            <a:prstTxWarp prst="textArchUp">
              <a:avLst/>
            </a:prstTxWarp>
            <a:spAutoFit/>
          </a:bodyPr>
          <a:lstStyle/>
          <a:p>
            <a:pPr algn="ctr"/>
            <a:r>
              <a:rPr lang="ja-JP" altLang="en-US" sz="66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こども</a:t>
            </a:r>
            <a:endParaRPr lang="en-US" altLang="ja-JP" sz="6600" b="1" dirty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lang="en-US" altLang="ja-JP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07やさしさゴシック" panose="02000600000000000000" pitchFamily="2" charset="-128"/>
              <a:ea typeface="07やさしさゴシック" panose="02000600000000000000" pitchFamily="2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FF05141-D6CB-0B90-0587-37839C4CA51D}"/>
              </a:ext>
            </a:extLst>
          </p:cNvPr>
          <p:cNvSpPr/>
          <p:nvPr/>
        </p:nvSpPr>
        <p:spPr>
          <a:xfrm>
            <a:off x="1123122" y="2039105"/>
            <a:ext cx="4114800" cy="1002211"/>
          </a:xfrm>
          <a:prstGeom prst="rect">
            <a:avLst/>
          </a:prstGeom>
          <a:noFill/>
        </p:spPr>
        <p:txBody>
          <a:bodyPr wrap="square" lIns="100806" tIns="50403" rIns="100806" bIns="50403">
            <a:prstTxWarp prst="textArchDown">
              <a:avLst/>
            </a:prstTxWarp>
            <a:spAutoFit/>
          </a:bodyPr>
          <a:lstStyle/>
          <a:p>
            <a:pPr algn="ctr"/>
            <a:r>
              <a:rPr lang="ja-JP" altLang="en-US" sz="72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ミュージカル教室</a:t>
            </a:r>
            <a:endParaRPr lang="en-US" altLang="ja-JP" sz="7200" b="1" dirty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B9B4756-177D-A946-59E9-6A8E18CD5B80}"/>
              </a:ext>
            </a:extLst>
          </p:cNvPr>
          <p:cNvSpPr txBox="1"/>
          <p:nvPr/>
        </p:nvSpPr>
        <p:spPr>
          <a:xfrm>
            <a:off x="78812" y="-15929"/>
            <a:ext cx="31481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都筑地区センター　わくわく広場</a:t>
            </a:r>
          </a:p>
        </p:txBody>
      </p:sp>
      <p:pic>
        <p:nvPicPr>
          <p:cNvPr id="25" name="グラフィックス 24" descr="音符 単色塗りつぶし">
            <a:extLst>
              <a:ext uri="{FF2B5EF4-FFF2-40B4-BE49-F238E27FC236}">
                <a16:creationId xmlns:a16="http://schemas.microsoft.com/office/drawing/2014/main" id="{70A91FD5-61E7-01FE-2AC1-3C0FB4EBB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5362" y="154158"/>
            <a:ext cx="655796" cy="655796"/>
          </a:xfrm>
          <a:prstGeom prst="rect">
            <a:avLst/>
          </a:prstGeom>
        </p:spPr>
      </p:pic>
      <p:pic>
        <p:nvPicPr>
          <p:cNvPr id="26" name="グラフィックス 25" descr="音符 単色塗りつぶし">
            <a:extLst>
              <a:ext uri="{FF2B5EF4-FFF2-40B4-BE49-F238E27FC236}">
                <a16:creationId xmlns:a16="http://schemas.microsoft.com/office/drawing/2014/main" id="{AE7D9AEF-4143-5038-9904-B5AF2D811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143743">
            <a:off x="101739" y="2195952"/>
            <a:ext cx="633229" cy="633229"/>
          </a:xfrm>
          <a:prstGeom prst="rect">
            <a:avLst/>
          </a:prstGeom>
        </p:spPr>
      </p:pic>
      <p:pic>
        <p:nvPicPr>
          <p:cNvPr id="27" name="グラフィックス 26" descr="音符 単色塗りつぶし">
            <a:extLst>
              <a:ext uri="{FF2B5EF4-FFF2-40B4-BE49-F238E27FC236}">
                <a16:creationId xmlns:a16="http://schemas.microsoft.com/office/drawing/2014/main" id="{E9A2CDCD-EFDB-AD2B-D454-EB3A177C0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428412">
            <a:off x="5616042" y="2161974"/>
            <a:ext cx="655796" cy="655796"/>
          </a:xfrm>
          <a:prstGeom prst="rect">
            <a:avLst/>
          </a:prstGeom>
        </p:spPr>
      </p:pic>
      <p:pic>
        <p:nvPicPr>
          <p:cNvPr id="29" name="グラフィックス 28" descr="音符 単色塗りつぶし">
            <a:extLst>
              <a:ext uri="{FF2B5EF4-FFF2-40B4-BE49-F238E27FC236}">
                <a16:creationId xmlns:a16="http://schemas.microsoft.com/office/drawing/2014/main" id="{B354CE94-B0C1-A19E-04C6-644F3D74AF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79901" y="156228"/>
            <a:ext cx="548073" cy="548073"/>
          </a:xfrm>
          <a:prstGeom prst="rect">
            <a:avLst/>
          </a:prstGeom>
        </p:spPr>
      </p:pic>
      <p:pic>
        <p:nvPicPr>
          <p:cNvPr id="30" name="グラフィックス 29" descr="音符 単色塗りつぶし">
            <a:extLst>
              <a:ext uri="{FF2B5EF4-FFF2-40B4-BE49-F238E27FC236}">
                <a16:creationId xmlns:a16="http://schemas.microsoft.com/office/drawing/2014/main" id="{AF64E5BE-372F-C555-BEF3-141CF37B74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7687426">
            <a:off x="364603" y="1242837"/>
            <a:ext cx="548073" cy="548073"/>
          </a:xfrm>
          <a:prstGeom prst="rect">
            <a:avLst/>
          </a:prstGeom>
        </p:spPr>
      </p:pic>
      <p:pic>
        <p:nvPicPr>
          <p:cNvPr id="31" name="グラフィックス 30" descr="音符 単色塗りつぶし">
            <a:extLst>
              <a:ext uri="{FF2B5EF4-FFF2-40B4-BE49-F238E27FC236}">
                <a16:creationId xmlns:a16="http://schemas.microsoft.com/office/drawing/2014/main" id="{18CB77A0-9AD0-DAD3-3C75-879A8759EB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041688">
            <a:off x="4163277" y="3712157"/>
            <a:ext cx="548073" cy="548073"/>
          </a:xfrm>
          <a:prstGeom prst="rect">
            <a:avLst/>
          </a:prstGeom>
        </p:spPr>
      </p:pic>
      <p:pic>
        <p:nvPicPr>
          <p:cNvPr id="32" name="グラフィックス 31" descr="音符 単色塗りつぶし">
            <a:extLst>
              <a:ext uri="{FF2B5EF4-FFF2-40B4-BE49-F238E27FC236}">
                <a16:creationId xmlns:a16="http://schemas.microsoft.com/office/drawing/2014/main" id="{9827ACA5-4A72-9FBA-E5E0-BAF801DF46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25018">
            <a:off x="5776693" y="1512805"/>
            <a:ext cx="639410" cy="63941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EAB6BF0-A6F6-52B1-7168-118E8901FF0B}"/>
              </a:ext>
            </a:extLst>
          </p:cNvPr>
          <p:cNvSpPr txBox="1"/>
          <p:nvPr/>
        </p:nvSpPr>
        <p:spPr>
          <a:xfrm>
            <a:off x="620513" y="4682042"/>
            <a:ext cx="5490606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ln w="25400">
                  <a:solidFill>
                    <a:srgbClr val="99FFCC"/>
                  </a:solidFill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保護者のみなさま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4D00DE9-EF2E-9AA9-3176-246CA741B663}"/>
              </a:ext>
            </a:extLst>
          </p:cNvPr>
          <p:cNvSpPr txBox="1"/>
          <p:nvPr/>
        </p:nvSpPr>
        <p:spPr>
          <a:xfrm>
            <a:off x="-630929" y="5792232"/>
            <a:ext cx="8212581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ln w="25400">
                  <a:solidFill>
                    <a:srgbClr val="99FFCC"/>
                  </a:solidFill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11</a:t>
            </a:r>
            <a:r>
              <a:rPr kumimoji="1" lang="ja-JP" altLang="en-US" sz="7200" b="1" dirty="0">
                <a:ln w="25400">
                  <a:solidFill>
                    <a:srgbClr val="99FFCC"/>
                  </a:solidFill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</a:t>
            </a:r>
            <a:r>
              <a:rPr kumimoji="1" lang="en-US" altLang="ja-JP" sz="7200" b="1" dirty="0">
                <a:ln w="25400">
                  <a:solidFill>
                    <a:srgbClr val="99FFCC"/>
                  </a:solidFill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kumimoji="1" lang="ja-JP" altLang="en-US" sz="7200" b="1" dirty="0">
                <a:ln w="25400">
                  <a:solidFill>
                    <a:srgbClr val="99FFCC"/>
                  </a:solidFill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分</a:t>
            </a:r>
            <a:r>
              <a:rPr kumimoji="1" lang="ja-JP" altLang="en-US" sz="4800" b="1" dirty="0">
                <a:ln w="25400">
                  <a:solidFill>
                    <a:srgbClr val="99FFCC"/>
                  </a:solidFill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ごろより</a:t>
            </a:r>
            <a:endParaRPr kumimoji="1" lang="en-US" altLang="ja-JP" sz="4800" b="1" dirty="0">
              <a:ln w="25400">
                <a:solidFill>
                  <a:srgbClr val="99FFCC"/>
                </a:solidFill>
              </a:ln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4800" b="1" dirty="0">
                <a:ln w="25400">
                  <a:solidFill>
                    <a:srgbClr val="99FFCC"/>
                  </a:solidFill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ご案内します。</a:t>
            </a:r>
            <a:endParaRPr kumimoji="1" lang="en-US" altLang="ja-JP" sz="4800" b="1" dirty="0">
              <a:ln w="25400">
                <a:solidFill>
                  <a:srgbClr val="99FFCC"/>
                </a:solidFill>
              </a:ln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4800" b="1" dirty="0">
                <a:ln w="25400">
                  <a:solidFill>
                    <a:srgbClr val="99FFCC"/>
                  </a:solidFill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時間になりましたら</a:t>
            </a:r>
            <a:endParaRPr kumimoji="1" lang="en-US" altLang="ja-JP" sz="4800" b="1" dirty="0">
              <a:ln w="25400">
                <a:solidFill>
                  <a:srgbClr val="99FFCC"/>
                </a:solidFill>
              </a:ln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4800" b="1" dirty="0">
                <a:ln w="25400">
                  <a:solidFill>
                    <a:srgbClr val="99FFCC"/>
                  </a:solidFill>
                </a:ln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お近くでお待ちください</a:t>
            </a:r>
            <a:endParaRPr kumimoji="1" lang="en-US" altLang="ja-JP" sz="4800" b="1" dirty="0">
              <a:ln w="25400">
                <a:solidFill>
                  <a:srgbClr val="99FFCC"/>
                </a:solidFill>
              </a:ln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8542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</TotalTime>
  <Words>781</Words>
  <Application>Microsoft Office PowerPoint</Application>
  <PresentationFormat>A4 210 x 297 mm</PresentationFormat>
  <Paragraphs>96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6" baseType="lpstr">
      <vt:lpstr>07やさしさゴシック</vt:lpstr>
      <vt:lpstr>BIZ UDゴシック</vt:lpstr>
      <vt:lpstr>HGP創英角ﾎﾟｯﾌﾟ体</vt:lpstr>
      <vt:lpstr>HGS創英角ﾎﾟｯﾌﾟ体</vt:lpstr>
      <vt:lpstr>HG丸ｺﾞｼｯｸM-PRO</vt:lpstr>
      <vt:lpstr>Yu Gothic UI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百村 美幸</dc:creator>
  <cp:lastModifiedBy>板垣 麻智（都筑センター）</cp:lastModifiedBy>
  <cp:revision>31</cp:revision>
  <cp:lastPrinted>2025-06-18T06:49:56Z</cp:lastPrinted>
  <dcterms:created xsi:type="dcterms:W3CDTF">2024-02-17T06:39:15Z</dcterms:created>
  <dcterms:modified xsi:type="dcterms:W3CDTF">2025-06-18T06:50:47Z</dcterms:modified>
</cp:coreProperties>
</file>